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70" r:id="rId3"/>
    <p:sldId id="263" r:id="rId4"/>
    <p:sldId id="264" r:id="rId5"/>
    <p:sldId id="265" r:id="rId6"/>
    <p:sldId id="266" r:id="rId7"/>
    <p:sldId id="271" r:id="rId8"/>
    <p:sldId id="273" r:id="rId9"/>
    <p:sldId id="274" r:id="rId10"/>
    <p:sldId id="277" r:id="rId11"/>
    <p:sldId id="262" r:id="rId12"/>
    <p:sldId id="269" r:id="rId13"/>
    <p:sldId id="268" r:id="rId14"/>
    <p:sldId id="272" r:id="rId15"/>
    <p:sldId id="275" r:id="rId16"/>
    <p:sldId id="276" r:id="rId17"/>
    <p:sldId id="278" r:id="rId18"/>
    <p:sldId id="279" r:id="rId19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DBDA579-AA68-45B2-9951-DF920F871C16}" type="datetimeFigureOut">
              <a:rPr lang="de-DE"/>
              <a:pPr>
                <a:defRPr/>
              </a:pPr>
              <a:t>31.07.2015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0850DBA-A996-4567-BE5D-601833F93E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382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F2102-FCB8-4836-B8DC-981878EA7E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34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F8AD6-3319-4D53-9E3C-2CD4CF3D2B3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79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1981200" cy="5867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57912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ACBC-27F8-466D-BA82-43890998DD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70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C6483-A749-46E8-9318-DC0F55F939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34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FD479-955A-4A06-A533-9627782779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37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5042C-B08E-4F0B-BEF8-51FFD153CF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F1A22-ABC2-4CE0-BCCF-88745D1113E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95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1F643-FF2F-4271-9CBA-39EA8BF416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85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E1895-8CBB-49DB-AAFE-228E34F0DF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273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7565-61DB-419D-BBD5-CC5F395A77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2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DD81E-E60D-478E-9DC6-DBC3595683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00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%20Panto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875"/>
            <a:ext cx="16446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7924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7924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591300"/>
            <a:ext cx="19050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591300"/>
            <a:ext cx="2895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91300"/>
            <a:ext cx="457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C8271DE5-D944-4D22-8833-FE4970A4AA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525" y="523875"/>
            <a:ext cx="9134475" cy="9525"/>
          </a:xfrm>
          <a:prstGeom prst="line">
            <a:avLst/>
          </a:prstGeom>
          <a:noFill/>
          <a:ln w="6350">
            <a:solidFill>
              <a:srgbClr val="002B6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V="1">
            <a:off x="0" y="6553200"/>
            <a:ext cx="9144000" cy="0"/>
          </a:xfrm>
          <a:prstGeom prst="line">
            <a:avLst/>
          </a:prstGeom>
          <a:noFill/>
          <a:ln w="6350">
            <a:solidFill>
              <a:srgbClr val="002B6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B6D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SzPct val="115000"/>
        <a:buFont typeface="Calibri" pitchFamily="34" charset="0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SzPct val="12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Char char="-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2B6D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ofahl@uke.d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natko.de/uploads/images/Tourismus_fuer_alle/800px-BMG_Logo.svg.pn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de-DE" sz="2400" dirty="0" smtClean="0"/>
              <a:t>Studying self-help in Germany – challenges and obstacles in self-help oriented research</a:t>
            </a:r>
            <a:endParaRPr lang="de-DE" altLang="de-DE" sz="2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de-DE" altLang="de-DE" sz="1800" dirty="0" smtClean="0"/>
              <a:t>Christopher </a:t>
            </a:r>
            <a:r>
              <a:rPr lang="de-DE" altLang="de-DE" sz="1800" dirty="0" smtClean="0"/>
              <a:t>Kofahl, </a:t>
            </a:r>
            <a:r>
              <a:rPr lang="de-DE" altLang="de-DE" sz="1800" dirty="0" err="1" smtClean="0"/>
              <a:t>PhD</a:t>
            </a:r>
            <a:endParaRPr lang="de-DE" altLang="de-DE" sz="1800" dirty="0" smtClean="0"/>
          </a:p>
          <a:p>
            <a:pPr>
              <a:spcBef>
                <a:spcPct val="0"/>
              </a:spcBef>
            </a:pPr>
            <a:r>
              <a:rPr lang="de-DE" altLang="de-DE" sz="1800" dirty="0" smtClean="0"/>
              <a:t>University Medical Center Hamburg-Eppendorf</a:t>
            </a:r>
          </a:p>
          <a:p>
            <a:pPr>
              <a:spcBef>
                <a:spcPct val="0"/>
              </a:spcBef>
            </a:pPr>
            <a:r>
              <a:rPr lang="de-DE" altLang="de-DE" sz="1800" dirty="0" smtClean="0"/>
              <a:t>Department </a:t>
            </a:r>
            <a:r>
              <a:rPr lang="de-DE" altLang="de-DE" sz="1800" dirty="0" err="1" smtClean="0"/>
              <a:t>of</a:t>
            </a:r>
            <a:r>
              <a:rPr lang="de-DE" altLang="de-DE" sz="1800" dirty="0" smtClean="0"/>
              <a:t> Medical </a:t>
            </a:r>
            <a:r>
              <a:rPr lang="de-DE" altLang="de-DE" sz="1800" dirty="0" err="1" smtClean="0"/>
              <a:t>Sociology</a:t>
            </a:r>
            <a:endParaRPr lang="de-DE" altLang="de-DE" sz="1800" dirty="0" smtClean="0"/>
          </a:p>
          <a:p>
            <a:pPr>
              <a:spcBef>
                <a:spcPct val="0"/>
              </a:spcBef>
            </a:pPr>
            <a:r>
              <a:rPr lang="de-DE" altLang="de-DE" sz="1800" dirty="0" smtClean="0"/>
              <a:t>Working Group on Patient </a:t>
            </a:r>
            <a:r>
              <a:rPr lang="de-DE" altLang="de-DE" sz="1800" dirty="0" err="1" smtClean="0"/>
              <a:t>Centredness</a:t>
            </a:r>
            <a:r>
              <a:rPr lang="de-DE" altLang="de-DE" sz="1800" dirty="0" smtClean="0"/>
              <a:t> </a:t>
            </a:r>
            <a:r>
              <a:rPr lang="de-DE" altLang="de-DE" sz="1800" dirty="0" err="1" smtClean="0"/>
              <a:t>and</a:t>
            </a:r>
            <a:r>
              <a:rPr lang="de-DE" altLang="de-DE" sz="1800" dirty="0" smtClean="0"/>
              <a:t> </a:t>
            </a:r>
            <a:r>
              <a:rPr lang="de-DE" altLang="de-DE" sz="1800" dirty="0" err="1" smtClean="0"/>
              <a:t>Self</a:t>
            </a:r>
            <a:r>
              <a:rPr lang="de-DE" altLang="de-DE" sz="1800" dirty="0" smtClean="0"/>
              <a:t>-Help </a:t>
            </a:r>
          </a:p>
          <a:p>
            <a:pPr>
              <a:spcBef>
                <a:spcPct val="0"/>
              </a:spcBef>
            </a:pPr>
            <a:r>
              <a:rPr lang="de-DE" altLang="de-DE" sz="1800" dirty="0" smtClean="0"/>
              <a:t>Martinistr. 52</a:t>
            </a:r>
          </a:p>
          <a:p>
            <a:pPr>
              <a:spcBef>
                <a:spcPct val="0"/>
              </a:spcBef>
            </a:pPr>
            <a:r>
              <a:rPr lang="de-DE" altLang="de-DE" sz="1800" dirty="0" smtClean="0"/>
              <a:t>20246 Hamburg</a:t>
            </a:r>
          </a:p>
          <a:p>
            <a:pPr>
              <a:spcBef>
                <a:spcPct val="0"/>
              </a:spcBef>
            </a:pPr>
            <a:r>
              <a:rPr lang="de-DE" altLang="de-DE" sz="1800" dirty="0" smtClean="0">
                <a:hlinkClick r:id="rId2"/>
              </a:rPr>
              <a:t>kofahl@uke.de</a:t>
            </a:r>
            <a:r>
              <a:rPr lang="de-DE" altLang="de-DE" sz="1800" dirty="0" smtClean="0"/>
              <a:t>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1F6DFE-0973-4C12-B912-2BC30073701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What?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/>
              <a:t>Here a long list of research questions…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C5241-6B50-4891-9EB9-E38A79EE001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What?</a:t>
            </a:r>
            <a:br>
              <a:rPr lang="en-GB" altLang="de-DE" smtClean="0"/>
            </a:br>
            <a:r>
              <a:rPr lang="en-GB" altLang="de-DE" smtClean="0"/>
              <a:t>Also: Effects? Efficacy?? Effectiveness???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 smtClean="0"/>
              <a:t>In which areas and dimensions can SHG and SHO be effective at all?</a:t>
            </a:r>
          </a:p>
          <a:p>
            <a:r>
              <a:rPr lang="en-GB" altLang="de-DE" smtClean="0"/>
              <a:t>If they can be effective, what are the relevant outcomes, and who is defining those?</a:t>
            </a:r>
          </a:p>
          <a:p>
            <a:r>
              <a:rPr lang="en-GB" altLang="de-DE" smtClean="0"/>
              <a:t>Are SHG- and SHO-activities and results “measurable”? What are the measures? Are these - in terms of EBM - comparable at all? Is the RCT an adequate research design for self-help research? And - if not -, is this acceptable for decision makers?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0BB8F-2E57-416A-9C16-06B0518C10AD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mtClean="0"/>
              <a:t>Finally, some advertising…</a:t>
            </a:r>
          </a:p>
        </p:txBody>
      </p:sp>
      <p:sp>
        <p:nvSpPr>
          <p:cNvPr id="1331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5A591-24DE-4EA8-90D1-7EFEEC420BCE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Advertising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549275"/>
            <a:ext cx="7040563" cy="648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 descr="Logo des Bundesministeriums für Gesundheit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989138"/>
            <a:ext cx="17907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feld 3"/>
          <p:cNvSpPr txBox="1">
            <a:spLocks noChangeArrowheads="1"/>
          </p:cNvSpPr>
          <p:nvPr/>
        </p:nvSpPr>
        <p:spPr bwMode="auto">
          <a:xfrm rot="-1437363">
            <a:off x="590550" y="4430713"/>
            <a:ext cx="4321175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altLang="de-DE" sz="2400">
                <a:solidFill>
                  <a:srgbClr val="C00000"/>
                </a:solidFill>
              </a:rPr>
              <a:t>Draft! To be launched soon…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131CF-236F-48CC-A8BD-21FA52EBE7B4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Thank you for your attention!</a:t>
            </a:r>
          </a:p>
        </p:txBody>
      </p:sp>
      <p:pic>
        <p:nvPicPr>
          <p:cNvPr id="15363" name="Picture 5" descr="Zumutung ne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1954213"/>
            <a:ext cx="4978400" cy="456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feld 4"/>
          <p:cNvSpPr txBox="1">
            <a:spLocks noChangeArrowheads="1"/>
          </p:cNvSpPr>
          <p:nvPr/>
        </p:nvSpPr>
        <p:spPr bwMode="auto">
          <a:xfrm>
            <a:off x="4859338" y="2060575"/>
            <a:ext cx="2520950" cy="1816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de-DE" sz="2800" i="1">
                <a:latin typeface="Comic Sans MS" pitchFamily="66" charset="0"/>
              </a:rPr>
              <a:t>Don‘t talk about self-help! This is unacceptable</a:t>
            </a:r>
          </a:p>
        </p:txBody>
      </p:sp>
      <p:sp>
        <p:nvSpPr>
          <p:cNvPr id="15365" name="Rechteck 5"/>
          <p:cNvSpPr>
            <a:spLocks noChangeArrowheads="1"/>
          </p:cNvSpPr>
          <p:nvPr/>
        </p:nvSpPr>
        <p:spPr bwMode="auto">
          <a:xfrm>
            <a:off x="6588125" y="3789363"/>
            <a:ext cx="792163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48B0D-4737-432A-A59A-735198869610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Why Self-help Research?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 smtClean="0"/>
              <a:t>Health related self-help is an important measure to </a:t>
            </a:r>
            <a:r>
              <a:rPr lang="en-GB" altLang="de-DE" smtClean="0">
                <a:solidFill>
                  <a:srgbClr val="C00000"/>
                </a:solidFill>
              </a:rPr>
              <a:t>promote patient centredness</a:t>
            </a:r>
            <a:r>
              <a:rPr lang="en-GB" altLang="de-DE" smtClean="0"/>
              <a:t> and individual </a:t>
            </a:r>
            <a:r>
              <a:rPr lang="en-GB" altLang="de-DE" smtClean="0">
                <a:solidFill>
                  <a:srgbClr val="C00000"/>
                </a:solidFill>
              </a:rPr>
              <a:t>health literacy </a:t>
            </a:r>
            <a:r>
              <a:rPr lang="en-GB" altLang="de-DE" smtClean="0"/>
              <a:t>in patients</a:t>
            </a:r>
          </a:p>
          <a:p>
            <a:r>
              <a:rPr lang="en-GB" altLang="de-DE" smtClean="0">
                <a:solidFill>
                  <a:srgbClr val="C00000"/>
                </a:solidFill>
              </a:rPr>
              <a:t>Peer to peer counselling and advice </a:t>
            </a:r>
            <a:r>
              <a:rPr lang="en-GB" altLang="de-DE" smtClean="0"/>
              <a:t>is the more important the less professional counselling can/will be offered and the more the complexity of coping with a disease increases</a:t>
            </a:r>
          </a:p>
          <a:p>
            <a:r>
              <a:rPr lang="en-GB" altLang="de-DE" smtClean="0"/>
              <a:t>Are SHGs and SHOs at risk to become a </a:t>
            </a:r>
            <a:r>
              <a:rPr lang="en-GB" altLang="de-DE" smtClean="0">
                <a:solidFill>
                  <a:srgbClr val="C00000"/>
                </a:solidFill>
              </a:rPr>
              <a:t>substitute</a:t>
            </a:r>
            <a:r>
              <a:rPr lang="en-GB" altLang="de-DE" smtClean="0"/>
              <a:t> for cut health care services?</a:t>
            </a:r>
          </a:p>
          <a:p>
            <a:r>
              <a:rPr lang="en-GB" altLang="de-DE" smtClean="0"/>
              <a:t>Surprisingly little is </a:t>
            </a:r>
            <a:r>
              <a:rPr lang="en-GB" altLang="de-DE" smtClean="0">
                <a:solidFill>
                  <a:srgbClr val="C00000"/>
                </a:solidFill>
              </a:rPr>
              <a:t>systematically</a:t>
            </a:r>
            <a:r>
              <a:rPr lang="en-GB" altLang="de-DE" smtClean="0"/>
              <a:t> known about aims, challenges, demands and activities of health related self-help groups and associations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28D8A-9B3A-4E46-AFC5-E5A80CDD6D7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What?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 smtClean="0"/>
              <a:t>What are the origins, structures, resources and internal dynamics of SHGs, SHOs and their umbrella organisations? </a:t>
            </a:r>
          </a:p>
          <a:p>
            <a:r>
              <a:rPr lang="en-GB" altLang="de-DE" smtClean="0"/>
              <a:t>Which policy contexts are SHOs facing / confronted with? </a:t>
            </a:r>
          </a:p>
          <a:p>
            <a:r>
              <a:rPr lang="en-GB" altLang="de-DE" smtClean="0"/>
              <a:t>Which relationships and collaborations with other healthcare stakeholders do exist? Are they fruitful or frustrating? </a:t>
            </a:r>
          </a:p>
          <a:p>
            <a:r>
              <a:rPr lang="en-GB" altLang="de-DE" smtClean="0"/>
              <a:t>What are the aims and future prospectives of SHGs and SHOs?</a:t>
            </a:r>
          </a:p>
          <a:p>
            <a:r>
              <a:rPr lang="en-GB" altLang="de-DE" smtClean="0"/>
              <a:t>What do SHGs and SHOs need to exist and to expand?</a:t>
            </a:r>
          </a:p>
          <a:p>
            <a:r>
              <a:rPr lang="en-GB" altLang="de-DE" smtClean="0"/>
              <a:t>What kind of responsibility do SHGs and SHOs have to bear? Do they have responsibilities? …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5ACBAC-39CC-44D4-87EC-C15C1A8383E8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How?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 smtClean="0"/>
              <a:t>First of all: Participative Research!</a:t>
            </a:r>
          </a:p>
          <a:p>
            <a:r>
              <a:rPr lang="en-GB" altLang="de-DE" smtClean="0"/>
              <a:t>Secondly, method mix: (qualitative, quantitative, health policy research, case studies, action research,…)</a:t>
            </a:r>
          </a:p>
          <a:p>
            <a:r>
              <a:rPr lang="en-GB" altLang="de-DE" smtClean="0"/>
              <a:t>Decide with whom </a:t>
            </a:r>
          </a:p>
          <a:p>
            <a:r>
              <a:rPr lang="en-GB" altLang="de-DE" smtClean="0"/>
              <a:t>Decide on what</a:t>
            </a:r>
          </a:p>
          <a:p>
            <a:r>
              <a:rPr lang="en-GB" altLang="de-DE" smtClean="0"/>
              <a:t>Decide how in detail </a:t>
            </a:r>
          </a:p>
          <a:p>
            <a:endParaRPr lang="en-GB" altLang="de-DE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F9295-EC83-4024-BDBF-7258509AEAFD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Research by whom? </a:t>
            </a:r>
            <a:br>
              <a:rPr lang="de-DE" altLang="de-DE" smtClean="0"/>
            </a:br>
            <a:r>
              <a:rPr lang="en-GB" altLang="de-DE" smtClean="0"/>
              <a:t>Who is conducting self-help research in Germany?</a:t>
            </a:r>
            <a:endParaRPr lang="de-DE" altLang="de-DE" smtClean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/>
              <a:t>Foundations (e.g. Deutsche Krebshilfe)</a:t>
            </a:r>
          </a:p>
          <a:p>
            <a:r>
              <a:rPr lang="de-DE" altLang="de-DE" smtClean="0"/>
              <a:t>Welfare organisations (e.g. PARITAET, VdK, …)</a:t>
            </a:r>
          </a:p>
          <a:p>
            <a:r>
              <a:rPr lang="en-US" altLang="de-DE" smtClean="0"/>
              <a:t>Federal Association of Statutory Health Insurance Physicians</a:t>
            </a:r>
          </a:p>
          <a:p>
            <a:r>
              <a:rPr lang="en-US" altLang="de-DE" smtClean="0"/>
              <a:t>Statutory Health Insurances</a:t>
            </a:r>
          </a:p>
          <a:p>
            <a:r>
              <a:rPr lang="en-US" altLang="de-DE" smtClean="0"/>
              <a:t>…</a:t>
            </a:r>
            <a:endParaRPr lang="de-DE" altLang="de-DE" smtClean="0"/>
          </a:p>
          <a:p>
            <a:pPr lvl="1"/>
            <a:endParaRPr lang="de-DE" altLang="de-DE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BF25A-2E6B-4191-BAF0-9C8371D7C152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Self-Help Research in Germany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de-DE" sz="2800" smtClean="0"/>
          </a:p>
          <a:p>
            <a:r>
              <a:rPr lang="de-DE" altLang="de-DE" sz="2800" smtClean="0"/>
              <a:t>Research with whom?</a:t>
            </a:r>
          </a:p>
          <a:p>
            <a:endParaRPr lang="de-DE" altLang="de-DE" sz="2800" smtClean="0"/>
          </a:p>
          <a:p>
            <a:r>
              <a:rPr lang="de-DE" altLang="de-DE" sz="2800" smtClean="0"/>
              <a:t>Research by whom?</a:t>
            </a:r>
          </a:p>
          <a:p>
            <a:endParaRPr lang="de-DE" altLang="de-DE" sz="2800" smtClean="0"/>
          </a:p>
          <a:p>
            <a:r>
              <a:rPr lang="de-DE" altLang="de-DE" sz="2800" smtClean="0"/>
              <a:t>Research about what?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C032-E393-4C7C-BA2E-5954D9A7D7BA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Research with whom?</a:t>
            </a:r>
            <a:br>
              <a:rPr lang="de-DE" altLang="de-DE" smtClean="0"/>
            </a:br>
            <a:r>
              <a:rPr lang="de-DE" altLang="de-DE" smtClean="0"/>
              <a:t>The wide scope of self-help …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z="2000" smtClean="0"/>
              <a:t>SHG = self help group in the meaning of …</a:t>
            </a:r>
          </a:p>
          <a:p>
            <a:pPr lvl="1"/>
            <a:r>
              <a:rPr lang="en-GB" altLang="de-DE" sz="1800" smtClean="0"/>
              <a:t>mutual support and help between peers, </a:t>
            </a:r>
          </a:p>
          <a:p>
            <a:pPr lvl="1"/>
            <a:r>
              <a:rPr lang="en-GB" altLang="de-DE" sz="1800" smtClean="0"/>
              <a:t>usually face to face, </a:t>
            </a:r>
          </a:p>
          <a:p>
            <a:pPr lvl="1"/>
            <a:r>
              <a:rPr lang="en-GB" altLang="de-DE" sz="1800" smtClean="0"/>
              <a:t>mostly on a regional level, </a:t>
            </a:r>
          </a:p>
          <a:p>
            <a:pPr lvl="1"/>
            <a:r>
              <a:rPr lang="en-GB" altLang="de-DE" sz="1800" smtClean="0"/>
              <a:t>mainly aiming at individual and/or local solutions or improvement in daily affairs</a:t>
            </a:r>
          </a:p>
          <a:p>
            <a:r>
              <a:rPr lang="en-GB" altLang="de-DE" sz="2000" smtClean="0"/>
              <a:t>SHO = self help organisation in the meaning of …</a:t>
            </a:r>
          </a:p>
          <a:p>
            <a:pPr lvl="1"/>
            <a:r>
              <a:rPr lang="en-GB" altLang="de-DE" sz="1800" smtClean="0"/>
              <a:t>indication based patient collectives, </a:t>
            </a:r>
          </a:p>
          <a:p>
            <a:pPr lvl="1"/>
            <a:r>
              <a:rPr lang="en-GB" altLang="de-DE" sz="1800" smtClean="0"/>
              <a:t>usually (semi-)professionally organised using a wide range of communication technologies</a:t>
            </a:r>
          </a:p>
          <a:p>
            <a:pPr lvl="1"/>
            <a:r>
              <a:rPr lang="en-GB" altLang="de-DE" sz="1800" smtClean="0"/>
              <a:t>mostly on a supra-regional level </a:t>
            </a:r>
          </a:p>
          <a:p>
            <a:pPr lvl="1"/>
            <a:r>
              <a:rPr lang="en-GB" altLang="de-DE" sz="1800" smtClean="0"/>
              <a:t>mainly aiming at collective affairs like quality improvement in care, political representation and influence, inclusion and integration, arising awareness, knowledge and information</a:t>
            </a:r>
          </a:p>
          <a:p>
            <a:pPr lvl="1"/>
            <a:endParaRPr lang="en-GB" altLang="de-DE" sz="1800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0AAFD-9D83-47A0-9B1A-669E2BE23A6D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Research with whom? </a:t>
            </a:r>
            <a:br>
              <a:rPr lang="de-DE" altLang="de-DE" smtClean="0"/>
            </a:br>
            <a:r>
              <a:rPr lang="de-DE" altLang="de-DE" smtClean="0"/>
              <a:t>The wide scope of self-help …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000" smtClean="0"/>
              <a:t>SHA = self help alliances in the meaning of …</a:t>
            </a:r>
          </a:p>
          <a:p>
            <a:pPr lvl="1"/>
            <a:r>
              <a:rPr lang="de-DE" altLang="de-DE" sz="1800" smtClean="0"/>
              <a:t>supra-indication based umbrella organisations of SHOs</a:t>
            </a:r>
          </a:p>
          <a:p>
            <a:pPr lvl="1"/>
            <a:r>
              <a:rPr lang="en-GB" altLang="de-DE" sz="1800" smtClean="0"/>
              <a:t>usually professionally organised using a wide range of communication technologies supported by qualified professional staff</a:t>
            </a:r>
          </a:p>
          <a:p>
            <a:pPr lvl="1"/>
            <a:r>
              <a:rPr lang="en-GB" altLang="de-DE" sz="1800" smtClean="0"/>
              <a:t>national and international level</a:t>
            </a:r>
          </a:p>
          <a:p>
            <a:pPr lvl="1"/>
            <a:r>
              <a:rPr lang="en-GB" altLang="de-DE" sz="1800" smtClean="0"/>
              <a:t>aiming at political participation and integration</a:t>
            </a:r>
          </a:p>
          <a:p>
            <a:pPr lvl="1"/>
            <a:r>
              <a:rPr lang="en-GB" altLang="de-DE" sz="1800" smtClean="0"/>
              <a:t>delegating patient representatives</a:t>
            </a:r>
          </a:p>
          <a:p>
            <a:r>
              <a:rPr lang="en-GB" altLang="de-DE" sz="2000" smtClean="0"/>
              <a:t>SHSS = self-help support system</a:t>
            </a:r>
          </a:p>
          <a:p>
            <a:pPr lvl="1"/>
            <a:r>
              <a:rPr lang="en-GB" altLang="de-DE" sz="1800" smtClean="0"/>
              <a:t>about 300 clearing houses on self-help, offices of the welfare organisations, independent patient counselling offices, (health) consumer organisations etc.</a:t>
            </a:r>
          </a:p>
          <a:p>
            <a:pPr lvl="1"/>
            <a:r>
              <a:rPr lang="en-GB" altLang="de-DE" sz="1800" smtClean="0"/>
              <a:t>regional and national level</a:t>
            </a:r>
          </a:p>
          <a:p>
            <a:pPr lvl="1"/>
            <a:r>
              <a:rPr lang="en-GB" altLang="de-DE" sz="1800" smtClean="0"/>
              <a:t>aiming at supporting SHGs and patients’ interests</a:t>
            </a:r>
          </a:p>
          <a:p>
            <a:pPr lvl="1"/>
            <a:endParaRPr lang="en-GB" altLang="de-DE" sz="1800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312F4-E43A-40B2-BA72-5E826EA60815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Research by whom? </a:t>
            </a:r>
            <a:br>
              <a:rPr lang="de-DE" altLang="de-DE" smtClean="0"/>
            </a:br>
            <a:r>
              <a:rPr lang="en-GB" altLang="de-DE" smtClean="0"/>
              <a:t>Who is conducting self-help research in Germany?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Universities and Universities of Applied Sciences</a:t>
            </a:r>
          </a:p>
          <a:p>
            <a:pPr lvl="1"/>
            <a:r>
              <a:rPr lang="en-GB" altLang="de-DE" smtClean="0"/>
              <a:t>just a few working groups primarily in the fields of medical sociology/psychology, political science, social law and social management and social work</a:t>
            </a:r>
          </a:p>
          <a:p>
            <a:pPr lvl="1"/>
            <a:r>
              <a:rPr lang="en-GB" altLang="de-DE" smtClean="0"/>
              <a:t>problem: self-help research is unattractive for many researchers – difficult to conduct, difficult to get funds, difficult to publish</a:t>
            </a:r>
          </a:p>
          <a:p>
            <a:r>
              <a:rPr lang="en-GB" altLang="de-DE" smtClean="0"/>
              <a:t>Self-Help and Patient Organisations</a:t>
            </a:r>
          </a:p>
          <a:p>
            <a:pPr lvl="1"/>
            <a:r>
              <a:rPr lang="en-GB" altLang="de-DE" smtClean="0"/>
              <a:t>many of the bigger SHOs are running own research activities, often in co-operation with research institutions</a:t>
            </a:r>
          </a:p>
          <a:p>
            <a:pPr lvl="1"/>
            <a:r>
              <a:rPr lang="en-GB" altLang="de-DE" smtClean="0"/>
              <a:t>problem: research work is often underfunded, research designs are often limited compared to scientific standards, publications are usually in German only and often self-published, therefore difficult to find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735B5-F4F6-4E61-88DF-6B394EC7BF61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Research by whom? </a:t>
            </a:r>
            <a:br>
              <a:rPr lang="de-DE" altLang="de-DE" smtClean="0"/>
            </a:br>
            <a:r>
              <a:rPr lang="en-GB" altLang="de-DE" smtClean="0"/>
              <a:t>Who is conducting self-help research in Germany?</a:t>
            </a:r>
            <a:endParaRPr lang="de-DE" altLang="de-DE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de-DE" smtClean="0"/>
              <a:t>Clearinghouses for Self-Help </a:t>
            </a:r>
          </a:p>
          <a:p>
            <a:pPr lvl="1"/>
            <a:r>
              <a:rPr lang="en-US" altLang="de-DE" smtClean="0"/>
              <a:t>different and manifold research activities on specific topics, smaller studies or socio-political reflections etc.</a:t>
            </a:r>
            <a:endParaRPr lang="en-GB" altLang="de-DE" smtClean="0"/>
          </a:p>
          <a:p>
            <a:r>
              <a:rPr lang="en-US" altLang="de-DE" smtClean="0"/>
              <a:t>German Working Group for Self-Help Groups (DAG SHG)</a:t>
            </a:r>
            <a:endParaRPr lang="en-GB" altLang="de-DE" smtClean="0"/>
          </a:p>
          <a:p>
            <a:pPr lvl="1"/>
            <a:r>
              <a:rPr lang="en-US" altLang="de-DE" smtClean="0"/>
              <a:t>DAG SHG is stimulating scientific contributions towards self-help activities (e.g. regular conferences, the Yearbook Self-Help Groups)</a:t>
            </a:r>
            <a:endParaRPr lang="en-GB" altLang="de-DE" smtClean="0"/>
          </a:p>
          <a:p>
            <a:r>
              <a:rPr lang="en-GB" altLang="de-DE" smtClean="0"/>
              <a:t>National Clearinghouse for the Encouragement and Support of Self-Help Groups (NAKOS) in Berlin</a:t>
            </a:r>
          </a:p>
          <a:p>
            <a:pPr lvl="1"/>
            <a:r>
              <a:rPr lang="en-GB" altLang="de-DE" smtClean="0"/>
              <a:t>NAKOS is </a:t>
            </a:r>
            <a:r>
              <a:rPr lang="en-GB" altLang="de-DE" i="1" smtClean="0"/>
              <a:t>the</a:t>
            </a:r>
            <a:r>
              <a:rPr lang="en-GB" altLang="de-DE" smtClean="0"/>
              <a:t> centre for aggregated data on SHGs and SHOs, is running own research projects on actual topics (e.g. “Younger people in Self-Help”, “Self-help through the internet”, “Patient Centredness” etc. -&gt; regular publications, e.g. “NAKOS info”)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8BA27-D196-462B-A1F2-2B1751CA0E0A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mtClean="0"/>
              <a:t>Research about what?</a:t>
            </a:r>
          </a:p>
        </p:txBody>
      </p:sp>
      <p:sp>
        <p:nvSpPr>
          <p:cNvPr id="819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8BBCF-1ADF-4EC1-9289-8CEB5EA00C82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Why Self-help Research?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 typeface="Calibri" pitchFamily="34" charset="0"/>
              <a:buNone/>
            </a:pPr>
            <a:r>
              <a:rPr lang="en-GB" altLang="de-DE" smtClean="0"/>
              <a:t>The main focus:</a:t>
            </a:r>
          </a:p>
          <a:p>
            <a:pPr marL="0" indent="0" algn="ctr">
              <a:buFont typeface="Calibri" pitchFamily="34" charset="0"/>
              <a:buNone/>
            </a:pPr>
            <a:endParaRPr lang="en-GB" altLang="de-DE" smtClean="0"/>
          </a:p>
          <a:p>
            <a:pPr marL="0" indent="0" algn="ctr">
              <a:buFont typeface="Calibri" pitchFamily="34" charset="0"/>
              <a:buNone/>
            </a:pPr>
            <a:r>
              <a:rPr lang="en-GB" altLang="de-DE" smtClean="0"/>
              <a:t>Patient-</a:t>
            </a:r>
          </a:p>
          <a:p>
            <a:pPr marL="0" indent="0" algn="ctr">
              <a:buFont typeface="Calibri" pitchFamily="34" charset="0"/>
              <a:buNone/>
            </a:pPr>
            <a:r>
              <a:rPr lang="en-GB" altLang="de-DE" smtClean="0"/>
              <a:t>-involvement, -participation, -integration, -inclusion, - …</a:t>
            </a:r>
          </a:p>
          <a:p>
            <a:pPr marL="0" indent="0" algn="ctr">
              <a:buFont typeface="Calibri" pitchFamily="34" charset="0"/>
              <a:buNone/>
            </a:pPr>
            <a:endParaRPr lang="en-GB" altLang="de-DE" smtClean="0"/>
          </a:p>
          <a:p>
            <a:pPr marL="0" indent="0" algn="ctr">
              <a:buFont typeface="Calibri" pitchFamily="34" charset="0"/>
              <a:buNone/>
            </a:pPr>
            <a:r>
              <a:rPr lang="en-GB" altLang="de-DE" smtClean="0"/>
              <a:t>between</a:t>
            </a:r>
          </a:p>
          <a:p>
            <a:pPr marL="0" indent="0" algn="ctr">
              <a:buFont typeface="Calibri" pitchFamily="34" charset="0"/>
              <a:buNone/>
            </a:pPr>
            <a:endParaRPr lang="en-GB" altLang="de-DE" smtClean="0"/>
          </a:p>
          <a:p>
            <a:pPr marL="0" indent="0" algn="ctr">
              <a:buFont typeface="Calibri" pitchFamily="34" charset="0"/>
              <a:buNone/>
            </a:pPr>
            <a:r>
              <a:rPr lang="en-GB" altLang="de-DE" b="1" smtClean="0">
                <a:solidFill>
                  <a:srgbClr val="C00000"/>
                </a:solidFill>
              </a:rPr>
              <a:t>Solidarity</a:t>
            </a:r>
            <a:r>
              <a:rPr lang="en-GB" altLang="de-DE" smtClean="0"/>
              <a:t>    </a:t>
            </a:r>
            <a:r>
              <a:rPr lang="en-GB" altLang="de-DE" smtClean="0">
                <a:sym typeface="Wingdings" pitchFamily="2" charset="2"/>
              </a:rPr>
              <a:t> </a:t>
            </a:r>
            <a:r>
              <a:rPr lang="en-GB" altLang="de-DE" smtClean="0"/>
              <a:t>and </a:t>
            </a:r>
            <a:r>
              <a:rPr lang="en-GB" altLang="de-DE" smtClean="0">
                <a:sym typeface="Wingdings" pitchFamily="2" charset="2"/>
              </a:rPr>
              <a:t>   </a:t>
            </a:r>
            <a:r>
              <a:rPr lang="en-GB" altLang="de-DE" smtClean="0"/>
              <a:t> </a:t>
            </a:r>
            <a:r>
              <a:rPr lang="en-GB" altLang="de-DE" b="1" smtClean="0">
                <a:solidFill>
                  <a:srgbClr val="C00000"/>
                </a:solidFill>
              </a:rPr>
              <a:t>Subsidiarity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CA25FF-789F-4E17-A6A0-0499B1B05949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mtClean="0"/>
              <a:t>Why Self-help Research?</a:t>
            </a:r>
            <a:br>
              <a:rPr lang="en-GB" altLang="de-DE" smtClean="0"/>
            </a:br>
            <a:r>
              <a:rPr lang="en-GB" altLang="de-DE" smtClean="0"/>
              <a:t>4 Theses of patient participation and integration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GB" altLang="de-DE" sz="2000" smtClean="0"/>
              <a:t>SHOs, SHGs and patients are </a:t>
            </a:r>
            <a:r>
              <a:rPr lang="en-GB" altLang="de-DE" sz="2000" smtClean="0">
                <a:solidFill>
                  <a:srgbClr val="C00000"/>
                </a:solidFill>
              </a:rPr>
              <a:t>provided with </a:t>
            </a:r>
            <a:r>
              <a:rPr lang="en-GB" altLang="de-DE" sz="2000" smtClean="0"/>
              <a:t>necessary opportunities and resources to be able to contribute to political decision making (</a:t>
            </a:r>
            <a:r>
              <a:rPr lang="en-GB" altLang="de-DE" sz="2000" i="1" smtClean="0">
                <a:solidFill>
                  <a:srgbClr val="C00000"/>
                </a:solidFill>
              </a:rPr>
              <a:t>thesis of empowerment</a:t>
            </a:r>
            <a:r>
              <a:rPr lang="en-GB" altLang="de-DE" sz="2000" smtClean="0"/>
              <a:t>). </a:t>
            </a:r>
          </a:p>
          <a:p>
            <a:pPr marL="457200" indent="-457200"/>
            <a:r>
              <a:rPr lang="en-GB" altLang="de-DE" sz="2000" smtClean="0"/>
              <a:t>SHOs, SHGs and patients are offered “</a:t>
            </a:r>
            <a:r>
              <a:rPr lang="en-GB" altLang="de-DE" sz="2000" smtClean="0">
                <a:solidFill>
                  <a:srgbClr val="C00000"/>
                </a:solidFill>
              </a:rPr>
              <a:t>placebo participation</a:t>
            </a:r>
            <a:r>
              <a:rPr lang="en-GB" altLang="de-DE" sz="2000" smtClean="0"/>
              <a:t>” to present their views, but without relevant rights or chances to really influence policies (</a:t>
            </a:r>
            <a:r>
              <a:rPr lang="en-GB" altLang="de-DE" sz="2000" i="1" smtClean="0">
                <a:solidFill>
                  <a:srgbClr val="C00000"/>
                </a:solidFill>
              </a:rPr>
              <a:t>thesis of pacification</a:t>
            </a:r>
            <a:r>
              <a:rPr lang="en-GB" altLang="de-DE" sz="2000" smtClean="0"/>
              <a:t>).</a:t>
            </a:r>
          </a:p>
          <a:p>
            <a:pPr marL="457200" indent="-457200"/>
            <a:r>
              <a:rPr lang="en-GB" altLang="de-DE" sz="2000" smtClean="0"/>
              <a:t>SHOs, SHGs and patients are encouraged to </a:t>
            </a:r>
            <a:r>
              <a:rPr lang="en-GB" altLang="de-DE" sz="2000" smtClean="0">
                <a:solidFill>
                  <a:srgbClr val="C00000"/>
                </a:solidFill>
              </a:rPr>
              <a:t>provide other patients </a:t>
            </a:r>
            <a:r>
              <a:rPr lang="en-GB" altLang="de-DE" sz="2000" smtClean="0"/>
              <a:t>with information and advice. Are SHGs and SHOs at risk to become a </a:t>
            </a:r>
            <a:r>
              <a:rPr lang="en-GB" altLang="de-DE" sz="2000" smtClean="0">
                <a:solidFill>
                  <a:srgbClr val="C00000"/>
                </a:solidFill>
              </a:rPr>
              <a:t>substitute</a:t>
            </a:r>
            <a:r>
              <a:rPr lang="en-GB" altLang="de-DE" sz="2000" smtClean="0"/>
              <a:t> for cut health care services? (</a:t>
            </a:r>
            <a:r>
              <a:rPr lang="en-GB" altLang="de-DE" sz="2000" i="1" smtClean="0">
                <a:solidFill>
                  <a:srgbClr val="C00000"/>
                </a:solidFill>
              </a:rPr>
              <a:t>thesis of instrumentalisation</a:t>
            </a:r>
            <a:r>
              <a:rPr lang="en-GB" altLang="de-DE" sz="2000" smtClean="0"/>
              <a:t>). </a:t>
            </a:r>
          </a:p>
          <a:p>
            <a:pPr marL="457200" indent="-457200"/>
            <a:r>
              <a:rPr lang="en-GB" altLang="de-DE" sz="2000" smtClean="0"/>
              <a:t>SHOs and SHGs are acting below their potential capacities due to lacking resources and administrative barriers (</a:t>
            </a:r>
            <a:r>
              <a:rPr lang="en-GB" altLang="de-DE" sz="2000" i="1" smtClean="0">
                <a:solidFill>
                  <a:srgbClr val="C00000"/>
                </a:solidFill>
              </a:rPr>
              <a:t>thesis of brain and resources waste</a:t>
            </a:r>
            <a:r>
              <a:rPr lang="en-GB" altLang="de-DE" sz="2000" smtClean="0"/>
              <a:t>).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Kofahl - conference ZonMw Den Haag 11.04.2013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2118E4-F715-4B6E-996E-25D0108C6B41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IMSG">
  <a:themeElements>
    <a:clrScheme name="">
      <a:dk1>
        <a:srgbClr val="000000"/>
      </a:dk1>
      <a:lt1>
        <a:srgbClr val="FFFFFF"/>
      </a:lt1>
      <a:dk2>
        <a:srgbClr val="00296D"/>
      </a:dk2>
      <a:lt2>
        <a:srgbClr val="808080"/>
      </a:lt2>
      <a:accent1>
        <a:srgbClr val="007160"/>
      </a:accent1>
      <a:accent2>
        <a:srgbClr val="919CAF"/>
      </a:accent2>
      <a:accent3>
        <a:srgbClr val="FFFFFF"/>
      </a:accent3>
      <a:accent4>
        <a:srgbClr val="000000"/>
      </a:accent4>
      <a:accent5>
        <a:srgbClr val="AABBB6"/>
      </a:accent5>
      <a:accent6>
        <a:srgbClr val="838D9E"/>
      </a:accent6>
      <a:hlink>
        <a:srgbClr val="91AFAB"/>
      </a:hlink>
      <a:folHlink>
        <a:srgbClr val="C8C8C8"/>
      </a:folHlink>
    </a:clrScheme>
    <a:fontScheme name="IMSG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IMS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S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8">
        <a:dk1>
          <a:srgbClr val="000000"/>
        </a:dk1>
        <a:lt1>
          <a:srgbClr val="FFFFFF"/>
        </a:lt1>
        <a:dk2>
          <a:srgbClr val="002B6D"/>
        </a:dk2>
        <a:lt2>
          <a:srgbClr val="808080"/>
        </a:lt2>
        <a:accent1>
          <a:srgbClr val="002B6D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AAACBA"/>
        </a:accent5>
        <a:accent6>
          <a:srgbClr val="73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9">
        <a:dk1>
          <a:srgbClr val="000000"/>
        </a:dk1>
        <a:lt1>
          <a:srgbClr val="FFFFFF"/>
        </a:lt1>
        <a:dk2>
          <a:srgbClr val="002B6D"/>
        </a:dk2>
        <a:lt2>
          <a:srgbClr val="808080"/>
        </a:lt2>
        <a:accent1>
          <a:srgbClr val="002B6D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AAACBA"/>
        </a:accent5>
        <a:accent6>
          <a:srgbClr val="730000"/>
        </a:accent6>
        <a:hlink>
          <a:srgbClr val="FFCC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SG 10">
        <a:dk1>
          <a:srgbClr val="000000"/>
        </a:dk1>
        <a:lt1>
          <a:srgbClr val="FFCC99"/>
        </a:lt1>
        <a:dk2>
          <a:srgbClr val="002B6D"/>
        </a:dk2>
        <a:lt2>
          <a:srgbClr val="808080"/>
        </a:lt2>
        <a:accent1>
          <a:srgbClr val="002B6D"/>
        </a:accent1>
        <a:accent2>
          <a:srgbClr val="800000"/>
        </a:accent2>
        <a:accent3>
          <a:srgbClr val="FFE2CA"/>
        </a:accent3>
        <a:accent4>
          <a:srgbClr val="000000"/>
        </a:accent4>
        <a:accent5>
          <a:srgbClr val="AAACBA"/>
        </a:accent5>
        <a:accent6>
          <a:srgbClr val="730000"/>
        </a:accent6>
        <a:hlink>
          <a:srgbClr val="CC66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IMSG</Template>
  <TotalTime>0</TotalTime>
  <Words>1077</Words>
  <Application>Microsoft Office PowerPoint</Application>
  <PresentationFormat>Bildschirmpräsentation (4:3)</PresentationFormat>
  <Paragraphs>137</Paragraphs>
  <Slides>18</Slides>
  <Notes>0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Wingdings</vt:lpstr>
      <vt:lpstr>Times New Roman</vt:lpstr>
      <vt:lpstr>Comic Sans MS</vt:lpstr>
      <vt:lpstr>IMSG</vt:lpstr>
      <vt:lpstr>Studying self-help in Germany – challenges and obstacles in self-help oriented research</vt:lpstr>
      <vt:lpstr>Self-Help Research in Germany</vt:lpstr>
      <vt:lpstr>Research with whom? The wide scope of self-help … </vt:lpstr>
      <vt:lpstr>Research with whom?  The wide scope of self-help … </vt:lpstr>
      <vt:lpstr>Research by whom?  Who is conducting self-help research in Germany?</vt:lpstr>
      <vt:lpstr>Research by whom?  Who is conducting self-help research in Germany?</vt:lpstr>
      <vt:lpstr>Research about what?</vt:lpstr>
      <vt:lpstr>Why Self-help Research?</vt:lpstr>
      <vt:lpstr>Why Self-help Research? 4 Theses of patient participation and integration</vt:lpstr>
      <vt:lpstr>What?</vt:lpstr>
      <vt:lpstr>What? Also: Effects? Efficacy?? Effectiveness???</vt:lpstr>
      <vt:lpstr>Finally, some advertising…</vt:lpstr>
      <vt:lpstr>Advertising</vt:lpstr>
      <vt:lpstr>Thank you for your attention!</vt:lpstr>
      <vt:lpstr>Why Self-help Research?</vt:lpstr>
      <vt:lpstr>What?</vt:lpstr>
      <vt:lpstr>How?</vt:lpstr>
      <vt:lpstr>Research by whom?  Who is conducting self-help research in Germany?</vt:lpstr>
    </vt:vector>
  </TitlesOfParts>
  <Company>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self-help between belief systems, efficacy and efficiency in transforming societies – challenges and obstacles in self-help oriented research</dc:title>
  <dc:creator>Christopher</dc:creator>
  <cp:lastModifiedBy>Kofahl</cp:lastModifiedBy>
  <cp:revision>36</cp:revision>
  <dcterms:created xsi:type="dcterms:W3CDTF">2012-08-21T10:36:33Z</dcterms:created>
  <dcterms:modified xsi:type="dcterms:W3CDTF">2015-07-31T15:09:15Z</dcterms:modified>
</cp:coreProperties>
</file>