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12192000" cy="6858000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0066FF"/>
    <a:srgbClr val="CE665F"/>
    <a:srgbClr val="FF8181"/>
    <a:srgbClr val="00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51" autoAdjust="0"/>
  </p:normalViewPr>
  <p:slideViewPr>
    <p:cSldViewPr snapToGrid="0">
      <p:cViewPr varScale="1">
        <p:scale>
          <a:sx n="114" d="100"/>
          <a:sy n="114" d="100"/>
        </p:scale>
        <p:origin x="108" y="4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8360" y="0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9D418-7655-4FE0-8D18-FF0876E3119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377049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8360" y="9377049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11CDB-91BE-479D-BCE0-75E454037A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811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3F389-810F-47A2-8259-227E6853EBE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751225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BD57F-0FE5-4551-B397-B87AA9332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1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11"/>
          <p:cNvSpPr>
            <a:spLocks noGrp="1"/>
          </p:cNvSpPr>
          <p:nvPr>
            <p:ph sz="quarter" idx="13" hasCustomPrompt="1"/>
          </p:nvPr>
        </p:nvSpPr>
        <p:spPr>
          <a:xfrm>
            <a:off x="8493212" y="1096963"/>
            <a:ext cx="2860589" cy="72720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altLang="de-DE" b="0" dirty="0" smtClean="0">
                <a:solidFill>
                  <a:schemeClr val="tx2"/>
                </a:solidFill>
              </a:rPr>
              <a:t>Ansprechpartner im Zentrum für Onkologie</a:t>
            </a:r>
            <a:endParaRPr lang="de-DE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pic>
        <p:nvPicPr>
          <p:cNvPr id="16" name="Grafik 15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2AB4D7-E6D3-47DE-A19A-9B39C5C70CB5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96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1E0E93A-6644-44A9-8326-E40F5B264AFA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Gerader Verbinder 16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6"/>
          </p:nvPr>
        </p:nvSpPr>
        <p:spPr>
          <a:xfrm>
            <a:off x="838201" y="4484186"/>
            <a:ext cx="10515600" cy="1861584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3" name="Textplatzhalter 2"/>
          <p:cNvSpPr>
            <a:spLocks noGrp="1"/>
          </p:cNvSpPr>
          <p:nvPr>
            <p:ph type="body" idx="17"/>
          </p:nvPr>
        </p:nvSpPr>
        <p:spPr>
          <a:xfrm>
            <a:off x="838200" y="1113466"/>
            <a:ext cx="10515600" cy="52872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pic>
        <p:nvPicPr>
          <p:cNvPr id="12" name="Grafik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Foliennummernplatzhalter 5"/>
          <p:cNvSpPr>
            <a:spLocks noGrp="1"/>
          </p:cNvSpPr>
          <p:nvPr>
            <p:ph type="sldNum" sz="quarter" idx="18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637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0ABD3B-7859-486D-A03C-C5B26122AB0D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11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platzhalter 2"/>
          <p:cNvSpPr>
            <a:spLocks noGrp="1"/>
          </p:cNvSpPr>
          <p:nvPr>
            <p:ph type="body" idx="15"/>
          </p:nvPr>
        </p:nvSpPr>
        <p:spPr>
          <a:xfrm>
            <a:off x="838201" y="1112723"/>
            <a:ext cx="10515600" cy="482812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cxnSp>
        <p:nvCxnSpPr>
          <p:cNvPr id="13" name="Gerader Verbinder 12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idx="16"/>
          </p:nvPr>
        </p:nvSpPr>
        <p:spPr>
          <a:xfrm>
            <a:off x="838200" y="5544518"/>
            <a:ext cx="10515600" cy="8012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pic>
        <p:nvPicPr>
          <p:cNvPr id="15" name="Grafik 1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4155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ie viele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5771C84-0489-41A4-9C07-1FA5C6CAE3D8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420864" y="6465975"/>
            <a:ext cx="93293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6B7D34-9DE2-4CCD-8DEC-49BC53CA5C6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11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platzhalter 2"/>
          <p:cNvSpPr>
            <a:spLocks noGrp="1"/>
          </p:cNvSpPr>
          <p:nvPr>
            <p:ph type="body" idx="15"/>
          </p:nvPr>
        </p:nvSpPr>
        <p:spPr>
          <a:xfrm>
            <a:off x="838201" y="1112723"/>
            <a:ext cx="10515600" cy="482812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cxnSp>
        <p:nvCxnSpPr>
          <p:cNvPr id="13" name="Gerader Verbinder 12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platzhalter 2"/>
          <p:cNvSpPr>
            <a:spLocks noGrp="1"/>
          </p:cNvSpPr>
          <p:nvPr>
            <p:ph type="body" idx="16"/>
          </p:nvPr>
        </p:nvSpPr>
        <p:spPr>
          <a:xfrm>
            <a:off x="838200" y="5544518"/>
            <a:ext cx="10515600" cy="8012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691612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E15DA-199F-4086-B233-D7D3CFB2E7BA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Block/Böhlke Version 8.2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7" name="Grafik 6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 7" descr="HWT_Logo_RGB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12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0" r:id="rId3"/>
    <p:sldLayoutId id="2147483662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aech@onkologie-hamburg.de" TargetMode="External"/><Relationship Id="rId2" Type="http://schemas.openxmlformats.org/officeDocument/2006/relationships/hyperlink" Target="mailto:i.bitdinger@uke.de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3CEB-F883-4E3B-9269-1C525C7940C6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B7D34-9DE2-4CCD-8DEC-49BC53CA5C66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TARC </a:t>
            </a:r>
            <a:r>
              <a:rPr lang="de-DE" b="1" dirty="0" err="1"/>
              <a:t>trial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5"/>
          </p:nvPr>
        </p:nvSpPr>
        <p:spPr/>
        <p:txBody>
          <a:bodyPr>
            <a:normAutofit lnSpcReduction="10000"/>
          </a:bodyPr>
          <a:lstStyle/>
          <a:p>
            <a:endParaRPr lang="de-DE" dirty="0"/>
          </a:p>
          <a:p>
            <a:r>
              <a:rPr lang="en-US" dirty="0"/>
              <a:t>Evaluating </a:t>
            </a:r>
            <a:r>
              <a:rPr lang="en-US" dirty="0" err="1"/>
              <a:t>Trifluridine</a:t>
            </a:r>
            <a:r>
              <a:rPr lang="en-US" dirty="0"/>
              <a:t>/</a:t>
            </a:r>
            <a:r>
              <a:rPr lang="en-US" dirty="0" err="1"/>
              <a:t>tipiracil</a:t>
            </a:r>
            <a:r>
              <a:rPr lang="en-US" dirty="0"/>
              <a:t> based </a:t>
            </a:r>
            <a:r>
              <a:rPr lang="en-US" dirty="0" err="1"/>
              <a:t>chemoradiation</a:t>
            </a:r>
            <a:r>
              <a:rPr lang="en-US" dirty="0"/>
              <a:t> in locally Advanced </a:t>
            </a:r>
            <a:r>
              <a:rPr lang="en-US" dirty="0" smtClean="0"/>
              <a:t>Rectal Cancer - The </a:t>
            </a:r>
            <a:r>
              <a:rPr lang="en-US" dirty="0"/>
              <a:t>phase I/II TARC trial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idx="16"/>
          </p:nvPr>
        </p:nvSpPr>
        <p:spPr>
          <a:xfrm>
            <a:off x="838200" y="4926135"/>
            <a:ext cx="10515600" cy="1442392"/>
          </a:xfrm>
        </p:spPr>
        <p:txBody>
          <a:bodyPr>
            <a:normAutofit fontScale="85000" lnSpcReduction="20000"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400" b="1" dirty="0">
                <a:solidFill>
                  <a:srgbClr val="000000"/>
                </a:solidFill>
                <a:latin typeface="Arial" panose="020B0604020202020204" pitchFamily="34" charset="0"/>
              </a:rPr>
              <a:t>Rekrutierung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: 	</a:t>
            </a:r>
            <a:r>
              <a:rPr lang="de-DE" altLang="de-DE" sz="1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Beginn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: 17.10.2019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Ende: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offen	</a:t>
            </a:r>
            <a:r>
              <a:rPr lang="de-DE" altLang="de-DE" sz="1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Patientenzahl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122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b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Ansprechpartner UKE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PI	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PD Dr. Marianne Sinn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	040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– 7410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70434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ma.sinn@uke.de</a:t>
            </a:r>
            <a:endParaRPr lang="de-DE" altLang="de-DE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SI	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Prof. Dr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. Cordula Petersen	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	040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7410 58532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	a.petersen@uke.de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SK	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Inga Bitdinger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		040 – 7410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54354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hlinkClick r:id="rId2"/>
              </a:rPr>
              <a:t>i.bitdinger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hlinkClick r:id="rId2"/>
              </a:rPr>
              <a:t>@uke.de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91440">
              <a:lnSpc>
                <a:spcPts val="1255"/>
              </a:lnSpc>
              <a:spcBef>
                <a:spcPts val="1040"/>
              </a:spcBef>
            </a:pPr>
            <a:r>
              <a:rPr lang="de-DE" sz="1400" b="1" spc="-5" dirty="0" smtClean="0">
                <a:cs typeface="Arial"/>
              </a:rPr>
              <a:t>Ansprechpartner</a:t>
            </a:r>
            <a:r>
              <a:rPr lang="de-DE" sz="1400" b="1" spc="25" dirty="0" smtClean="0">
                <a:cs typeface="Arial"/>
              </a:rPr>
              <a:t> </a:t>
            </a:r>
            <a:r>
              <a:rPr lang="de-DE" sz="1400" b="1" spc="-5" dirty="0">
                <a:cs typeface="Arial"/>
              </a:rPr>
              <a:t>SOH:</a:t>
            </a:r>
            <a:endParaRPr lang="de-DE" sz="1400" dirty="0">
              <a:cs typeface="Arial"/>
            </a:endParaRPr>
          </a:p>
          <a:p>
            <a:pPr marL="91440">
              <a:lnSpc>
                <a:spcPts val="1255"/>
              </a:lnSpc>
              <a:tabLst>
                <a:tab pos="1005840" algn="l"/>
                <a:tab pos="3749040" algn="l"/>
                <a:tab pos="5578475" algn="l"/>
              </a:tabLst>
            </a:pPr>
            <a:r>
              <a:rPr lang="de-DE" sz="1400" spc="-5" dirty="0">
                <a:cs typeface="Arial"/>
              </a:rPr>
              <a:t>SK	</a:t>
            </a:r>
            <a:r>
              <a:rPr lang="de-DE" sz="1400" dirty="0">
                <a:cs typeface="Arial"/>
              </a:rPr>
              <a:t>Dorothea</a:t>
            </a:r>
            <a:r>
              <a:rPr lang="de-DE" sz="1400" spc="-25" dirty="0">
                <a:cs typeface="Arial"/>
              </a:rPr>
              <a:t> </a:t>
            </a:r>
            <a:r>
              <a:rPr lang="de-DE" sz="1400" dirty="0">
                <a:cs typeface="Arial"/>
              </a:rPr>
              <a:t>Zäch	040 – </a:t>
            </a:r>
            <a:r>
              <a:rPr lang="de-DE" sz="1400" spc="-5" dirty="0">
                <a:cs typeface="Arial"/>
              </a:rPr>
              <a:t>35071 </a:t>
            </a:r>
            <a:r>
              <a:rPr lang="de-DE" sz="1400" dirty="0">
                <a:cs typeface="Arial"/>
              </a:rPr>
              <a:t>777</a:t>
            </a:r>
            <a:r>
              <a:rPr lang="de-DE" sz="1400" spc="-15" dirty="0">
                <a:cs typeface="Arial"/>
              </a:rPr>
              <a:t> </a:t>
            </a:r>
            <a:r>
              <a:rPr lang="de-DE" sz="1400" dirty="0">
                <a:cs typeface="Arial"/>
              </a:rPr>
              <a:t>-</a:t>
            </a:r>
            <a:r>
              <a:rPr lang="de-DE" sz="1400" spc="-5" dirty="0">
                <a:cs typeface="Arial"/>
              </a:rPr>
              <a:t> </a:t>
            </a:r>
            <a:r>
              <a:rPr lang="de-DE" sz="1400" dirty="0">
                <a:cs typeface="Arial"/>
              </a:rPr>
              <a:t>526	</a:t>
            </a:r>
            <a:r>
              <a:rPr lang="de-DE" sz="14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cs typeface="Arial"/>
                <a:hlinkClick r:id="rId3"/>
              </a:rPr>
              <a:t>zaech@onkologie-hamburg.de</a:t>
            </a:r>
            <a:endParaRPr lang="de-DE" sz="1400" dirty="0">
              <a:cs typeface="Arial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lang="de-DE" altLang="de-DE" sz="1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800783"/>
            <a:ext cx="6759901" cy="2673883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7823199" y="1800783"/>
            <a:ext cx="3462215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u="sng" dirty="0" smtClean="0"/>
              <a:t>Main Inclusion Criteria:</a:t>
            </a:r>
          </a:p>
          <a:p>
            <a:endParaRPr lang="en-US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Male </a:t>
            </a:r>
            <a:r>
              <a:rPr lang="en-US" sz="1100" dirty="0"/>
              <a:t>or female patients with histologically </a:t>
            </a:r>
            <a:r>
              <a:rPr lang="en-US" sz="1100" dirty="0" smtClean="0"/>
              <a:t>proven  adenocarcinoma </a:t>
            </a:r>
            <a:r>
              <a:rPr lang="en-US" sz="1100" dirty="0"/>
              <a:t>of the rectum (</a:t>
            </a:r>
            <a:r>
              <a:rPr lang="en-US" sz="1100" dirty="0" err="1"/>
              <a:t>tumour</a:t>
            </a:r>
            <a:r>
              <a:rPr lang="en-US" sz="1100" dirty="0"/>
              <a:t> ≤ 12 cm from the </a:t>
            </a:r>
            <a:r>
              <a:rPr lang="en-US" sz="1100" dirty="0" smtClean="0"/>
              <a:t>anal verge </a:t>
            </a:r>
            <a:r>
              <a:rPr lang="en-US" sz="1100" dirty="0"/>
              <a:t>as assessed by rigid proctoscopy).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Indication </a:t>
            </a:r>
            <a:r>
              <a:rPr lang="en-US" sz="1100" dirty="0"/>
              <a:t>for </a:t>
            </a:r>
            <a:r>
              <a:rPr lang="en-US" sz="1100" dirty="0" err="1"/>
              <a:t>neoadjuvant</a:t>
            </a:r>
            <a:r>
              <a:rPr lang="en-US" sz="1100" dirty="0"/>
              <a:t> </a:t>
            </a:r>
            <a:r>
              <a:rPr lang="en-US" sz="1100" dirty="0" err="1"/>
              <a:t>chemoradiation</a:t>
            </a:r>
            <a:r>
              <a:rPr lang="en-US" sz="1100" dirty="0"/>
              <a:t>: clinical </a:t>
            </a:r>
            <a:r>
              <a:rPr lang="en-US" sz="1100" dirty="0" err="1"/>
              <a:t>tumour</a:t>
            </a:r>
            <a:r>
              <a:rPr lang="en-US" sz="1100" dirty="0"/>
              <a:t> </a:t>
            </a:r>
            <a:r>
              <a:rPr lang="en-US" sz="1100" dirty="0" smtClean="0"/>
              <a:t>stage T3/4 </a:t>
            </a:r>
            <a:r>
              <a:rPr lang="en-US" sz="1100" dirty="0"/>
              <a:t>or any node-positive disease (clinical stage according </a:t>
            </a:r>
            <a:r>
              <a:rPr lang="en-US" sz="1100" dirty="0" smtClean="0"/>
              <a:t>the TNM </a:t>
            </a:r>
            <a:r>
              <a:rPr lang="en-US" sz="1100" dirty="0"/>
              <a:t>classification system, based on MRI).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No </a:t>
            </a:r>
            <a:r>
              <a:rPr lang="en-US" sz="1100" dirty="0"/>
              <a:t>evidence of metastatic disease (as evidenced by </a:t>
            </a:r>
            <a:r>
              <a:rPr lang="en-US" sz="1100" dirty="0" smtClean="0"/>
              <a:t>negative CT-scan </a:t>
            </a:r>
            <a:r>
              <a:rPr lang="en-US" sz="1100" dirty="0"/>
              <a:t>of the chest and abdomen).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The </a:t>
            </a:r>
            <a:r>
              <a:rPr lang="en-US" sz="1100" dirty="0"/>
              <a:t>disease must be considered either </a:t>
            </a:r>
            <a:r>
              <a:rPr lang="en-US" sz="1100" dirty="0" err="1"/>
              <a:t>resectable</a:t>
            </a:r>
            <a:r>
              <a:rPr lang="en-US" sz="1100" dirty="0"/>
              <a:t> at the time </a:t>
            </a:r>
            <a:r>
              <a:rPr lang="en-US" sz="1100" dirty="0" smtClean="0"/>
              <a:t>of entry </a:t>
            </a:r>
            <a:r>
              <a:rPr lang="en-US" sz="1100" dirty="0"/>
              <a:t>or expected to become </a:t>
            </a:r>
            <a:r>
              <a:rPr lang="en-US" sz="1100" dirty="0" err="1"/>
              <a:t>resectable</a:t>
            </a:r>
            <a:r>
              <a:rPr lang="en-US" sz="1100" dirty="0"/>
              <a:t> after </a:t>
            </a:r>
            <a:r>
              <a:rPr lang="en-US" sz="1100" dirty="0" smtClean="0"/>
              <a:t>preoperative </a:t>
            </a:r>
            <a:r>
              <a:rPr lang="en-US" sz="1100" dirty="0" err="1" smtClean="0"/>
              <a:t>chemoradiation</a:t>
            </a:r>
            <a:r>
              <a:rPr lang="en-US" sz="1100" dirty="0"/>
              <a:t>.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864649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 w="9525">
          <a:solidFill>
            <a:schemeClr val="tx1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wrap="square">
        <a:spAutoFit/>
      </a:bodyPr>
      <a:lstStyle>
        <a:defPPr eaLnBrk="1" hangingPunct="1">
          <a:defRPr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193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TARC trial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Trialfinder Offene Studien</dc:title>
  <dc:creator>Hunter</dc:creator>
  <cp:lastModifiedBy>Boehlke</cp:lastModifiedBy>
  <cp:revision>754</cp:revision>
  <cp:lastPrinted>2020-01-29T11:40:00Z</cp:lastPrinted>
  <dcterms:created xsi:type="dcterms:W3CDTF">2017-03-19T13:32:17Z</dcterms:created>
  <dcterms:modified xsi:type="dcterms:W3CDTF">2020-07-08T08:07:01Z</dcterms:modified>
</cp:coreProperties>
</file>