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3" r:id="rId2"/>
  </p:sldIdLst>
  <p:sldSz cx="12192000" cy="6858000"/>
  <p:notesSz cx="6742113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0066FF"/>
    <a:srgbClr val="CE665F"/>
    <a:srgbClr val="FF8181"/>
    <a:srgbClr val="0033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51" autoAdjust="0"/>
  </p:normalViewPr>
  <p:slideViewPr>
    <p:cSldViewPr snapToGrid="0">
      <p:cViewPr varScale="1">
        <p:scale>
          <a:sx n="114" d="100"/>
          <a:sy n="114" d="100"/>
        </p:scale>
        <p:origin x="108" y="4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22165" cy="4956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8360" y="0"/>
            <a:ext cx="2922164" cy="4956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9D418-7655-4FE0-8D18-FF0876E31191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3" y="9377049"/>
            <a:ext cx="2922165" cy="4956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8360" y="9377049"/>
            <a:ext cx="2922164" cy="4956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11CDB-91BE-479D-BCE0-75E454037A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811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3F389-810F-47A2-8259-227E6853EBE1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1235075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4212" y="4751225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377322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8971" y="9377322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BD57F-0FE5-4551-B397-B87AA9332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1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80951" y="365126"/>
            <a:ext cx="5914768" cy="639890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9" name="Bild 7" descr="HWT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Inhaltsplatzhalter 11"/>
          <p:cNvSpPr>
            <a:spLocks noGrp="1"/>
          </p:cNvSpPr>
          <p:nvPr>
            <p:ph sz="quarter" idx="13" hasCustomPrompt="1"/>
          </p:nvPr>
        </p:nvSpPr>
        <p:spPr>
          <a:xfrm>
            <a:off x="8493212" y="1096963"/>
            <a:ext cx="2860589" cy="72720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de-DE" altLang="de-DE" b="0" dirty="0" smtClean="0">
                <a:solidFill>
                  <a:schemeClr val="tx2"/>
                </a:solidFill>
              </a:rPr>
              <a:t>Ansprechpartner im Zentrum für Onkologie</a:t>
            </a:r>
            <a:endParaRPr lang="de-DE" dirty="0"/>
          </a:p>
        </p:txBody>
      </p:sp>
      <p:cxnSp>
        <p:nvCxnSpPr>
          <p:cNvPr id="14" name="Gerader Verbinder 13"/>
          <p:cNvCxnSpPr/>
          <p:nvPr userDrawn="1"/>
        </p:nvCxnSpPr>
        <p:spPr>
          <a:xfrm>
            <a:off x="757881" y="6422256"/>
            <a:ext cx="10676238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 userDrawn="1"/>
        </p:nvSpPr>
        <p:spPr>
          <a:xfrm>
            <a:off x="8277483" y="6498743"/>
            <a:ext cx="2059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hlinkClick r:id="" action="ppaction://hlinkshowjump?jump=firstslide"/>
              </a:rPr>
              <a:t>Entitäten</a:t>
            </a:r>
            <a:endParaRPr lang="de-DE" sz="1400" dirty="0"/>
          </a:p>
        </p:txBody>
      </p:sp>
      <p:pic>
        <p:nvPicPr>
          <p:cNvPr id="16" name="Grafik 15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92AB4D7-E6D3-47DE-A19A-9B39C5C70CB5}" type="datetime1">
              <a:rPr lang="de-DE" smtClean="0"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© Block/Böhlke Version 8.2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6965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465977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1E0E93A-6644-44A9-8326-E40F5B264AFA}" type="datetime1">
              <a:rPr lang="de-DE" smtClean="0"/>
              <a:t>08.07.2020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1" y="6492147"/>
            <a:ext cx="4114800" cy="365125"/>
          </a:xfrm>
        </p:spPr>
        <p:txBody>
          <a:bodyPr anchor="b"/>
          <a:lstStyle/>
          <a:p>
            <a:r>
              <a:rPr lang="de-DE" smtClean="0"/>
              <a:t>© Block/Böhlke Version 8.2</a:t>
            </a:r>
            <a:endParaRPr lang="de-DE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080951" y="365126"/>
            <a:ext cx="5914768" cy="639890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9" name="Bild 7" descr="HWT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Gerader Verbinder 16"/>
          <p:cNvCxnSpPr/>
          <p:nvPr userDrawn="1"/>
        </p:nvCxnSpPr>
        <p:spPr>
          <a:xfrm>
            <a:off x="757881" y="6422256"/>
            <a:ext cx="10676238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 userDrawn="1"/>
        </p:nvSpPr>
        <p:spPr>
          <a:xfrm>
            <a:off x="8277483" y="6498743"/>
            <a:ext cx="2059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hlinkClick r:id="" action="ppaction://hlinkshowjump?jump=firstslide"/>
              </a:rPr>
              <a:t>Entitäten</a:t>
            </a:r>
            <a:endParaRPr lang="de-DE" sz="1400" dirty="0"/>
          </a:p>
        </p:txBody>
      </p:sp>
      <p:sp>
        <p:nvSpPr>
          <p:cNvPr id="22" name="Textplatzhalter 2"/>
          <p:cNvSpPr>
            <a:spLocks noGrp="1"/>
          </p:cNvSpPr>
          <p:nvPr>
            <p:ph type="body" idx="16"/>
          </p:nvPr>
        </p:nvSpPr>
        <p:spPr>
          <a:xfrm>
            <a:off x="838201" y="4484186"/>
            <a:ext cx="10515600" cy="1861584"/>
          </a:xfrm>
          <a:ln>
            <a:solidFill>
              <a:schemeClr val="tx1"/>
            </a:solidFill>
          </a:ln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3" name="Textplatzhalter 2"/>
          <p:cNvSpPr>
            <a:spLocks noGrp="1"/>
          </p:cNvSpPr>
          <p:nvPr>
            <p:ph type="body" idx="17"/>
          </p:nvPr>
        </p:nvSpPr>
        <p:spPr>
          <a:xfrm>
            <a:off x="838200" y="1113466"/>
            <a:ext cx="10515600" cy="52872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spcBef>
                <a:spcPts val="200"/>
              </a:spcBef>
              <a:buNone/>
              <a:defRPr sz="14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</a:t>
            </a:r>
          </a:p>
          <a:p>
            <a:pPr lvl="0"/>
            <a:r>
              <a:rPr lang="de-DE" dirty="0" smtClean="0"/>
              <a:t>Textmasters bearbeiten</a:t>
            </a:r>
          </a:p>
        </p:txBody>
      </p:sp>
      <p:pic>
        <p:nvPicPr>
          <p:cNvPr id="12" name="Grafik 11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Foliennummernplatzhalter 5"/>
          <p:cNvSpPr>
            <a:spLocks noGrp="1"/>
          </p:cNvSpPr>
          <p:nvPr>
            <p:ph type="sldNum" sz="quarter" idx="18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6379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465977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0ABD3B-7859-486D-A03C-C5B26122AB0D}" type="datetime1">
              <a:rPr lang="de-DE" smtClean="0"/>
              <a:t>08.07.2020</a:t>
            </a:fld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1" y="6492147"/>
            <a:ext cx="4114800" cy="365125"/>
          </a:xfrm>
        </p:spPr>
        <p:txBody>
          <a:bodyPr anchor="b"/>
          <a:lstStyle/>
          <a:p>
            <a:r>
              <a:rPr lang="de-DE" smtClean="0"/>
              <a:t>© Block/Böhlke Version 8.2</a:t>
            </a:r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3080951" y="365126"/>
            <a:ext cx="5914768" cy="639890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11" name="Bild 7" descr="HWT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platzhalter 2"/>
          <p:cNvSpPr>
            <a:spLocks noGrp="1"/>
          </p:cNvSpPr>
          <p:nvPr>
            <p:ph type="body" idx="15"/>
          </p:nvPr>
        </p:nvSpPr>
        <p:spPr>
          <a:xfrm>
            <a:off x="838201" y="1112723"/>
            <a:ext cx="10515600" cy="482812"/>
          </a:xfrm>
          <a:ln>
            <a:solidFill>
              <a:schemeClr val="tx1"/>
            </a:solidFill>
          </a:ln>
        </p:spPr>
        <p:txBody>
          <a:bodyPr/>
          <a:lstStyle>
            <a:lvl1pPr marL="0" indent="0" algn="ctr">
              <a:spcBef>
                <a:spcPts val="200"/>
              </a:spcBef>
              <a:buNone/>
              <a:defRPr sz="14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</a:t>
            </a:r>
          </a:p>
          <a:p>
            <a:pPr lvl="0"/>
            <a:r>
              <a:rPr lang="de-DE" dirty="0" smtClean="0"/>
              <a:t>Textmasters bearbeiten</a:t>
            </a:r>
          </a:p>
        </p:txBody>
      </p:sp>
      <p:cxnSp>
        <p:nvCxnSpPr>
          <p:cNvPr id="13" name="Gerader Verbinder 12"/>
          <p:cNvCxnSpPr/>
          <p:nvPr userDrawn="1"/>
        </p:nvCxnSpPr>
        <p:spPr>
          <a:xfrm>
            <a:off x="757881" y="6422256"/>
            <a:ext cx="10676238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 userDrawn="1"/>
        </p:nvSpPr>
        <p:spPr>
          <a:xfrm>
            <a:off x="8277483" y="6498743"/>
            <a:ext cx="2059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hlinkClick r:id="" action="ppaction://hlinkshowjump?jump=firstslide"/>
              </a:rPr>
              <a:t>Entitäten</a:t>
            </a:r>
            <a:endParaRPr lang="de-DE" sz="1400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idx="16"/>
          </p:nvPr>
        </p:nvSpPr>
        <p:spPr>
          <a:xfrm>
            <a:off x="838200" y="5544518"/>
            <a:ext cx="10515600" cy="8012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pic>
        <p:nvPicPr>
          <p:cNvPr id="15" name="Grafik 14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Foliennummernplatzhalter 5"/>
          <p:cNvSpPr>
            <a:spLocks noGrp="1"/>
          </p:cNvSpPr>
          <p:nvPr>
            <p:ph type="sldNum" sz="quarter" idx="17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4155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fld id="{03AF087D-FBE5-4584-84D6-606EDCBB16D7}" type="datetime1">
              <a:rPr lang="de-DE" spc="-5" smtClean="0"/>
              <a:t>08.07.2020</a:t>
            </a:fld>
            <a:endParaRPr lang="de-DE" spc="-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20"/>
              </a:spcBef>
            </a:pPr>
            <a:endParaRPr spc="-5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5164073" y="6553200"/>
            <a:ext cx="1861184" cy="179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de-DE" smtClean="0"/>
              <a:t>© Block/Böhlke Version 8.2</a:t>
            </a:r>
            <a:endParaRPr lang="de-DE" spc="-5" dirty="0"/>
          </a:p>
        </p:txBody>
      </p:sp>
    </p:spTree>
    <p:extLst>
      <p:ext uri="{BB962C8B-B14F-4D97-AF65-F5344CB8AC3E}">
        <p14:creationId xmlns:p14="http://schemas.microsoft.com/office/powerpoint/2010/main" val="746229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E15DA-199F-4086-B233-D7D3CFB2E7BA}" type="datetime1">
              <a:rPr lang="de-DE" smtClean="0"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© Block/Böhlke Version 8.2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pic>
        <p:nvPicPr>
          <p:cNvPr id="7" name="Grafik 6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d 7" descr="HWT_Logo_RGB.eps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12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0" r:id="rId3"/>
    <p:sldLayoutId id="2147483661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.frenzel@uke.de" TargetMode="External"/><Relationship Id="rId2" Type="http://schemas.openxmlformats.org/officeDocument/2006/relationships/hyperlink" Target="mailto:ma.sinn@uke.de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g"/><Relationship Id="rId5" Type="http://schemas.openxmlformats.org/officeDocument/2006/relationships/hyperlink" Target="https://clinicaltrials.gov/ct2/show/NCT03520946?term=RAMTAS&amp;amp;rank=1" TargetMode="External"/><Relationship Id="rId4" Type="http://schemas.openxmlformats.org/officeDocument/2006/relationships/hyperlink" Target="mailto:tho.mueller@uke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7427" y="6422135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255" y="0"/>
                </a:lnTo>
              </a:path>
            </a:pathLst>
          </a:custGeom>
          <a:ln w="6096">
            <a:solidFill>
              <a:srgbClr val="76707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5504815" y="497205"/>
            <a:ext cx="10674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RAM</a:t>
            </a:r>
            <a:r>
              <a:rPr spc="-150" dirty="0"/>
              <a:t>T</a:t>
            </a:r>
            <a:r>
              <a:rPr dirty="0"/>
              <a:t>AS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838200" y="1112519"/>
            <a:ext cx="10515600" cy="483234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4201160" marR="144780" indent="-4050029">
              <a:lnSpc>
                <a:spcPts val="1510"/>
              </a:lnSpc>
              <a:spcBef>
                <a:spcPts val="345"/>
              </a:spcBef>
            </a:pPr>
            <a:r>
              <a:rPr sz="1400" dirty="0">
                <a:latin typeface="Arial"/>
                <a:cs typeface="Arial"/>
              </a:rPr>
              <a:t>A Phase IIb Study of </a:t>
            </a:r>
            <a:r>
              <a:rPr sz="1400" spc="-5" dirty="0">
                <a:latin typeface="Arial"/>
                <a:cs typeface="Arial"/>
              </a:rPr>
              <a:t>RAMucirumab </a:t>
            </a:r>
            <a:r>
              <a:rPr sz="1400" dirty="0">
                <a:latin typeface="Arial"/>
                <a:cs typeface="Arial"/>
              </a:rPr>
              <a:t>in Combination </a:t>
            </a:r>
            <a:r>
              <a:rPr sz="1400" spc="-5" dirty="0">
                <a:latin typeface="Arial"/>
                <a:cs typeface="Arial"/>
              </a:rPr>
              <a:t>with </a:t>
            </a:r>
            <a:r>
              <a:rPr sz="1400" spc="-20" dirty="0">
                <a:latin typeface="Arial"/>
                <a:cs typeface="Arial"/>
              </a:rPr>
              <a:t>TAS102 </a:t>
            </a:r>
            <a:r>
              <a:rPr sz="1400" spc="-5" dirty="0">
                <a:latin typeface="Arial"/>
                <a:cs typeface="Arial"/>
              </a:rPr>
              <a:t>vs. </a:t>
            </a:r>
            <a:r>
              <a:rPr sz="1400" spc="-20" dirty="0">
                <a:latin typeface="Arial"/>
                <a:cs typeface="Arial"/>
              </a:rPr>
              <a:t>TAS102 </a:t>
            </a:r>
            <a:r>
              <a:rPr sz="1400" dirty="0">
                <a:latin typeface="Arial"/>
                <a:cs typeface="Arial"/>
              </a:rPr>
              <a:t>Monotherapy in </a:t>
            </a:r>
            <a:r>
              <a:rPr sz="1400" spc="-5" dirty="0">
                <a:latin typeface="Arial"/>
                <a:cs typeface="Arial"/>
              </a:rPr>
              <a:t>Chemotherapy Refractory</a:t>
            </a:r>
            <a:r>
              <a:rPr sz="1400" spc="-2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Metastatic  </a:t>
            </a:r>
            <a:r>
              <a:rPr sz="1400" dirty="0">
                <a:latin typeface="Arial"/>
                <a:cs typeface="Arial"/>
              </a:rPr>
              <a:t>Colorectal Cancer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Patients</a:t>
            </a:r>
          </a:p>
        </p:txBody>
      </p:sp>
      <p:sp>
        <p:nvSpPr>
          <p:cNvPr id="21" name="object 21"/>
          <p:cNvSpPr/>
          <p:nvPr/>
        </p:nvSpPr>
        <p:spPr>
          <a:xfrm>
            <a:off x="838200" y="5544311"/>
            <a:ext cx="10515600" cy="802005"/>
          </a:xfrm>
          <a:custGeom>
            <a:avLst/>
            <a:gdLst/>
            <a:ahLst/>
            <a:cxnLst/>
            <a:rect l="l" t="t" r="r" b="b"/>
            <a:pathLst>
              <a:path w="10515600" h="802004">
                <a:moveTo>
                  <a:pt x="0" y="801624"/>
                </a:moveTo>
                <a:lnTo>
                  <a:pt x="10515600" y="801624"/>
                </a:lnTo>
                <a:lnTo>
                  <a:pt x="10515600" y="0"/>
                </a:lnTo>
                <a:lnTo>
                  <a:pt x="0" y="0"/>
                </a:lnTo>
                <a:lnTo>
                  <a:pt x="0" y="80162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 txBox="1"/>
          <p:nvPr/>
        </p:nvSpPr>
        <p:spPr>
          <a:xfrm>
            <a:off x="916939" y="5555996"/>
            <a:ext cx="12934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Ansprechpartner</a:t>
            </a:r>
            <a:r>
              <a:rPr sz="1200" spc="-5" dirty="0">
                <a:latin typeface="Arial"/>
                <a:cs typeface="Arial"/>
              </a:rPr>
              <a:t>:</a:t>
            </a:r>
            <a:endParaRPr sz="1200" dirty="0">
              <a:latin typeface="Arial"/>
              <a:cs typeface="Arial"/>
            </a:endParaRPr>
          </a:p>
        </p:txBody>
      </p:sp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907522" y="5747448"/>
          <a:ext cx="6894829" cy="5000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1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1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7886">
                <a:tc>
                  <a:txBody>
                    <a:bodyPr/>
                    <a:lstStyle/>
                    <a:p>
                      <a:pPr marL="21590">
                        <a:lnSpc>
                          <a:spcPts val="122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PI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4965">
                        <a:lnSpc>
                          <a:spcPts val="122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PD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Dr.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Marianne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Sinn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ts val="122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040/7410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70434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0419">
                        <a:lnSpc>
                          <a:spcPts val="122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  <a:hlinkClick r:id="rId2"/>
                        </a:rPr>
                        <a:t>ma.sinn@uke.de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712">
                <a:tc>
                  <a:txBody>
                    <a:bodyPr/>
                    <a:lstStyle/>
                    <a:p>
                      <a:pPr marL="21590">
                        <a:lnSpc>
                          <a:spcPts val="119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SI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4965">
                        <a:lnSpc>
                          <a:spcPts val="1195"/>
                        </a:lnSpc>
                      </a:pPr>
                      <a:r>
                        <a:rPr sz="1200" spc="-25" dirty="0">
                          <a:latin typeface="Arial"/>
                          <a:cs typeface="Arial"/>
                        </a:rPr>
                        <a:t>Dr.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Christian Frenzel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ts val="119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040/7410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50880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0419">
                        <a:lnSpc>
                          <a:spcPts val="119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  <a:hlinkClick r:id="rId3"/>
                        </a:rPr>
                        <a:t>c.frenzel@uke.de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425">
                <a:tc>
                  <a:txBody>
                    <a:bodyPr/>
                    <a:lstStyle/>
                    <a:p>
                      <a:pPr marL="21590">
                        <a:lnSpc>
                          <a:spcPts val="122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SK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4965">
                        <a:lnSpc>
                          <a:spcPts val="1220"/>
                        </a:lnSpc>
                      </a:pPr>
                      <a:r>
                        <a:rPr lang="de-DE" sz="1200" spc="-5" dirty="0" smtClean="0">
                          <a:latin typeface="Arial"/>
                          <a:cs typeface="Arial"/>
                        </a:rPr>
                        <a:t>Inga Bitdinger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ts val="122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040/7410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5</a:t>
                      </a:r>
                      <a:r>
                        <a:rPr lang="de-DE" sz="1200" spc="-5" dirty="0" smtClean="0">
                          <a:latin typeface="Arial"/>
                          <a:cs typeface="Arial"/>
                        </a:rPr>
                        <a:t>4354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0419">
                        <a:lnSpc>
                          <a:spcPts val="1220"/>
                        </a:lnSpc>
                      </a:pPr>
                      <a:r>
                        <a:rPr lang="de-DE" sz="1200" spc="-5" dirty="0" err="1" smtClean="0">
                          <a:latin typeface="Arial"/>
                          <a:cs typeface="Arial"/>
                          <a:hlinkClick r:id="rId4"/>
                        </a:rPr>
                        <a:t>i.bitdinger</a:t>
                      </a:r>
                      <a:r>
                        <a:rPr sz="1200" spc="-5" dirty="0" smtClean="0">
                          <a:latin typeface="Arial"/>
                          <a:cs typeface="Arial"/>
                          <a:hlinkClick r:id="rId4"/>
                        </a:rPr>
                        <a:t>@uke.de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" name="object 24"/>
          <p:cNvSpPr txBox="1"/>
          <p:nvPr/>
        </p:nvSpPr>
        <p:spPr>
          <a:xfrm>
            <a:off x="4092702" y="5255514"/>
            <a:ext cx="400812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Ergänzende Informationen sind unter </a:t>
            </a:r>
            <a:r>
              <a:rPr sz="1000" b="1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5"/>
              </a:rPr>
              <a:t>ClinicalTrials.gov</a:t>
            </a:r>
            <a:r>
              <a:rPr sz="1000" b="1" spc="55" dirty="0">
                <a:solidFill>
                  <a:srgbClr val="0462C1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verfügbar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776727" y="1769364"/>
            <a:ext cx="6600446" cy="18013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object 26"/>
          <p:cNvSpPr txBox="1"/>
          <p:nvPr/>
        </p:nvSpPr>
        <p:spPr>
          <a:xfrm>
            <a:off x="916939" y="3675126"/>
            <a:ext cx="5321300" cy="1549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Inclusion Criteria (extract):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1. Metastatic </a:t>
            </a:r>
            <a:r>
              <a:rPr sz="1000" spc="-10" dirty="0">
                <a:latin typeface="Arial"/>
                <a:cs typeface="Arial"/>
              </a:rPr>
              <a:t>and </a:t>
            </a:r>
            <a:r>
              <a:rPr sz="1000" spc="-5" dirty="0">
                <a:latin typeface="Arial"/>
                <a:cs typeface="Arial"/>
              </a:rPr>
              <a:t>inoperable, colorectal cancer </a:t>
            </a:r>
            <a:r>
              <a:rPr sz="1000" spc="-10" dirty="0">
                <a:latin typeface="Arial"/>
                <a:cs typeface="Arial"/>
              </a:rPr>
              <a:t>who has </a:t>
            </a:r>
            <a:r>
              <a:rPr sz="1000" spc="-5" dirty="0">
                <a:latin typeface="Arial"/>
                <a:cs typeface="Arial"/>
              </a:rPr>
              <a:t>progressed on/after or </a:t>
            </a:r>
            <a:r>
              <a:rPr sz="1000" spc="-10" dirty="0">
                <a:latin typeface="Arial"/>
                <a:cs typeface="Arial"/>
              </a:rPr>
              <a:t>did not</a:t>
            </a:r>
            <a:r>
              <a:rPr sz="1000" spc="9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tolerate:</a:t>
            </a:r>
            <a:endParaRPr sz="1000" dirty="0">
              <a:latin typeface="Arial"/>
              <a:cs typeface="Arial"/>
            </a:endParaRPr>
          </a:p>
          <a:p>
            <a:pPr marL="12700" marR="94615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- fluoropyrimidins, oxaliplatin, irinotecan, </a:t>
            </a:r>
            <a:r>
              <a:rPr sz="1000" spc="-10" dirty="0">
                <a:latin typeface="Arial"/>
                <a:cs typeface="Arial"/>
              </a:rPr>
              <a:t>anti-angiogenic </a:t>
            </a:r>
            <a:r>
              <a:rPr sz="1000" spc="-5" dirty="0">
                <a:latin typeface="Arial"/>
                <a:cs typeface="Arial"/>
              </a:rPr>
              <a:t>therapies (bevacizumab, aflibercept,  regorafenib or ramucirumab) and </a:t>
            </a:r>
            <a:r>
              <a:rPr sz="1000" spc="-10" dirty="0">
                <a:latin typeface="Arial"/>
                <a:cs typeface="Arial"/>
              </a:rPr>
              <a:t>if indicated </a:t>
            </a:r>
            <a:r>
              <a:rPr sz="1000" spc="-5" dirty="0">
                <a:latin typeface="Arial"/>
                <a:cs typeface="Arial"/>
              </a:rPr>
              <a:t>anti-EGFR </a:t>
            </a:r>
            <a:r>
              <a:rPr sz="1000" spc="-10" dirty="0">
                <a:latin typeface="Arial"/>
                <a:cs typeface="Arial"/>
              </a:rPr>
              <a:t>antibodies </a:t>
            </a:r>
            <a:r>
              <a:rPr sz="1000" spc="-5" dirty="0">
                <a:latin typeface="Arial"/>
                <a:cs typeface="Arial"/>
              </a:rPr>
              <a:t>(cetuximab </a:t>
            </a:r>
            <a:r>
              <a:rPr sz="1000" spc="-10" dirty="0">
                <a:latin typeface="Arial"/>
                <a:cs typeface="Arial"/>
              </a:rPr>
              <a:t>or  </a:t>
            </a:r>
            <a:r>
              <a:rPr sz="1000" spc="-5" dirty="0">
                <a:latin typeface="Arial"/>
                <a:cs typeface="Arial"/>
              </a:rPr>
              <a:t>panitumumab)</a:t>
            </a:r>
            <a:endParaRPr sz="1000" dirty="0">
              <a:latin typeface="Arial"/>
              <a:cs typeface="Arial"/>
            </a:endParaRPr>
          </a:p>
          <a:p>
            <a:pPr marL="12700" marR="316865">
              <a:lnSpc>
                <a:spcPct val="100000"/>
              </a:lnSpc>
              <a:buAutoNum type="arabicPeriod" startAt="2"/>
              <a:tabLst>
                <a:tab pos="153035" algn="l"/>
              </a:tabLst>
            </a:pPr>
            <a:r>
              <a:rPr sz="1000" spc="-5" dirty="0">
                <a:latin typeface="Arial"/>
                <a:cs typeface="Arial"/>
              </a:rPr>
              <a:t>Histologically or </a:t>
            </a:r>
            <a:r>
              <a:rPr sz="1000" spc="-10" dirty="0">
                <a:latin typeface="Arial"/>
                <a:cs typeface="Arial"/>
              </a:rPr>
              <a:t>cytologically </a:t>
            </a:r>
            <a:r>
              <a:rPr sz="1000" spc="-5" dirty="0">
                <a:latin typeface="Arial"/>
                <a:cs typeface="Arial"/>
              </a:rPr>
              <a:t>documented diagnosis of adenocarcinoma of </a:t>
            </a:r>
            <a:r>
              <a:rPr sz="1000" spc="-10" dirty="0">
                <a:latin typeface="Arial"/>
                <a:cs typeface="Arial"/>
              </a:rPr>
              <a:t>the </a:t>
            </a:r>
            <a:r>
              <a:rPr sz="1000" spc="-5" dirty="0">
                <a:latin typeface="Arial"/>
                <a:cs typeface="Arial"/>
              </a:rPr>
              <a:t>colon </a:t>
            </a:r>
            <a:r>
              <a:rPr sz="1000" spc="-10" dirty="0">
                <a:latin typeface="Arial"/>
                <a:cs typeface="Arial"/>
              </a:rPr>
              <a:t>or  </a:t>
            </a:r>
            <a:r>
              <a:rPr sz="1000" spc="-5" dirty="0">
                <a:latin typeface="Arial"/>
                <a:cs typeface="Arial"/>
              </a:rPr>
              <a:t>rectum</a:t>
            </a:r>
            <a:endParaRPr sz="1000" dirty="0">
              <a:latin typeface="Arial"/>
              <a:cs typeface="Arial"/>
            </a:endParaRPr>
          </a:p>
          <a:p>
            <a:pPr marL="152400" indent="-139700">
              <a:lnSpc>
                <a:spcPct val="100000"/>
              </a:lnSpc>
              <a:buAutoNum type="arabicPeriod" startAt="2"/>
              <a:tabLst>
                <a:tab pos="153035" algn="l"/>
              </a:tabLst>
            </a:pPr>
            <a:r>
              <a:rPr sz="1000" spc="-5" dirty="0">
                <a:latin typeface="Arial"/>
                <a:cs typeface="Arial"/>
              </a:rPr>
              <a:t>Presence of at least </a:t>
            </a:r>
            <a:r>
              <a:rPr sz="1000" spc="-10" dirty="0">
                <a:latin typeface="Arial"/>
                <a:cs typeface="Arial"/>
              </a:rPr>
              <a:t>one </a:t>
            </a:r>
            <a:r>
              <a:rPr sz="1000" spc="-5" dirty="0">
                <a:latin typeface="Arial"/>
                <a:cs typeface="Arial"/>
              </a:rPr>
              <a:t>measurable site of disease following RECIST 1.1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criteria</a:t>
            </a:r>
            <a:endParaRPr sz="1000" dirty="0">
              <a:latin typeface="Arial"/>
              <a:cs typeface="Arial"/>
            </a:endParaRPr>
          </a:p>
          <a:p>
            <a:pPr marL="152400" indent="-139700">
              <a:lnSpc>
                <a:spcPct val="100000"/>
              </a:lnSpc>
              <a:buAutoNum type="arabicPeriod" startAt="2"/>
              <a:tabLst>
                <a:tab pos="153035" algn="l"/>
              </a:tabLst>
            </a:pPr>
            <a:r>
              <a:rPr sz="1000" spc="-5" dirty="0">
                <a:latin typeface="Arial"/>
                <a:cs typeface="Arial"/>
              </a:rPr>
              <a:t>ECOG </a:t>
            </a:r>
            <a:r>
              <a:rPr sz="1000" dirty="0">
                <a:latin typeface="Arial"/>
                <a:cs typeface="Arial"/>
              </a:rPr>
              <a:t>performance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0-1</a:t>
            </a:r>
            <a:endParaRPr sz="1000" dirty="0">
              <a:latin typeface="Arial"/>
              <a:cs typeface="Arial"/>
            </a:endParaRPr>
          </a:p>
          <a:p>
            <a:pPr marL="152400" indent="-139700">
              <a:lnSpc>
                <a:spcPct val="100000"/>
              </a:lnSpc>
              <a:buAutoNum type="arabicPeriod" startAt="2"/>
              <a:tabLst>
                <a:tab pos="153035" algn="l"/>
              </a:tabLst>
            </a:pPr>
            <a:r>
              <a:rPr sz="1000" spc="-10" dirty="0">
                <a:latin typeface="Arial"/>
                <a:cs typeface="Arial"/>
              </a:rPr>
              <a:t>Known </a:t>
            </a:r>
            <a:r>
              <a:rPr sz="1000" spc="-5" dirty="0">
                <a:latin typeface="Arial"/>
                <a:cs typeface="Arial"/>
              </a:rPr>
              <a:t>RAS </a:t>
            </a:r>
            <a:r>
              <a:rPr sz="1000" spc="-10" dirty="0">
                <a:latin typeface="Arial"/>
                <a:cs typeface="Arial"/>
              </a:rPr>
              <a:t>and BRAF </a:t>
            </a:r>
            <a:r>
              <a:rPr sz="1000" spc="-5" dirty="0">
                <a:latin typeface="Arial"/>
                <a:cs typeface="Arial"/>
              </a:rPr>
              <a:t>V600E mutational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status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fld id="{273C9FB7-1775-4502-93ED-DB156A941BFD}" type="datetime1">
              <a:rPr lang="de-DE" spc="-5" smtClean="0"/>
              <a:t>08.07.2020</a:t>
            </a:fld>
            <a:endParaRPr spc="-5" dirty="0"/>
          </a:p>
        </p:txBody>
      </p:sp>
      <p:sp>
        <p:nvSpPr>
          <p:cNvPr id="27" name="object 27"/>
          <p:cNvSpPr txBox="1"/>
          <p:nvPr/>
        </p:nvSpPr>
        <p:spPr>
          <a:xfrm>
            <a:off x="6596633" y="3660140"/>
            <a:ext cx="4660265" cy="1549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Exclusion Criteria (extract):</a:t>
            </a:r>
            <a:endParaRPr sz="1000" dirty="0">
              <a:latin typeface="Arial"/>
              <a:cs typeface="Arial"/>
            </a:endParaRPr>
          </a:p>
          <a:p>
            <a:pPr marL="152400" indent="-139700">
              <a:lnSpc>
                <a:spcPct val="100000"/>
              </a:lnSpc>
              <a:buAutoNum type="arabicPeriod"/>
              <a:tabLst>
                <a:tab pos="153035" algn="l"/>
              </a:tabLst>
            </a:pPr>
            <a:r>
              <a:rPr sz="1000" spc="-10" dirty="0">
                <a:latin typeface="Arial"/>
                <a:cs typeface="Arial"/>
              </a:rPr>
              <a:t>Known hypersensitivity against </a:t>
            </a:r>
            <a:r>
              <a:rPr sz="1000" spc="-5" dirty="0">
                <a:latin typeface="Arial"/>
                <a:cs typeface="Arial"/>
              </a:rPr>
              <a:t>ramucirumab or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TAS102</a:t>
            </a:r>
            <a:endParaRPr sz="1000" dirty="0">
              <a:latin typeface="Arial"/>
              <a:cs typeface="Arial"/>
            </a:endParaRPr>
          </a:p>
          <a:p>
            <a:pPr marL="12700" marR="274955">
              <a:lnSpc>
                <a:spcPct val="100000"/>
              </a:lnSpc>
              <a:buAutoNum type="arabicPeriod"/>
              <a:tabLst>
                <a:tab pos="153035" algn="l"/>
              </a:tabLst>
            </a:pPr>
            <a:r>
              <a:rPr sz="1000" spc="-5" dirty="0">
                <a:latin typeface="Arial"/>
                <a:cs typeface="Arial"/>
              </a:rPr>
              <a:t>Other known contraindications against </a:t>
            </a:r>
            <a:r>
              <a:rPr sz="1000" dirty="0">
                <a:latin typeface="Arial"/>
                <a:cs typeface="Arial"/>
              </a:rPr>
              <a:t>ramucirumab, </a:t>
            </a:r>
            <a:r>
              <a:rPr sz="1000" spc="-5" dirty="0">
                <a:latin typeface="Arial"/>
                <a:cs typeface="Arial"/>
              </a:rPr>
              <a:t>TAS102, or other anti-  </a:t>
            </a:r>
            <a:r>
              <a:rPr sz="1000" spc="-10" dirty="0">
                <a:latin typeface="Arial"/>
                <a:cs typeface="Arial"/>
              </a:rPr>
              <a:t>angiogenic</a:t>
            </a:r>
            <a:r>
              <a:rPr sz="1000" spc="-5" dirty="0">
                <a:latin typeface="Arial"/>
                <a:cs typeface="Arial"/>
              </a:rPr>
              <a:t> therapies</a:t>
            </a:r>
            <a:endParaRPr sz="1000" dirty="0">
              <a:latin typeface="Arial"/>
              <a:cs typeface="Arial"/>
            </a:endParaRPr>
          </a:p>
          <a:p>
            <a:pPr marL="152400" indent="-139700">
              <a:lnSpc>
                <a:spcPct val="100000"/>
              </a:lnSpc>
              <a:buAutoNum type="arabicPeriod"/>
              <a:tabLst>
                <a:tab pos="153035" algn="l"/>
              </a:tabLst>
            </a:pPr>
            <a:r>
              <a:rPr sz="1000" spc="-5" dirty="0">
                <a:latin typeface="Arial"/>
                <a:cs typeface="Arial"/>
              </a:rPr>
              <a:t>Prior therapy </a:t>
            </a:r>
            <a:r>
              <a:rPr sz="1000" spc="-10" dirty="0">
                <a:latin typeface="Arial"/>
                <a:cs typeface="Arial"/>
              </a:rPr>
              <a:t>with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TAS102</a:t>
            </a: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buAutoNum type="arabicPeriod"/>
              <a:tabLst>
                <a:tab pos="153035" algn="l"/>
              </a:tabLst>
            </a:pPr>
            <a:r>
              <a:rPr sz="1000" spc="-5" dirty="0">
                <a:latin typeface="Arial"/>
                <a:cs typeface="Arial"/>
              </a:rPr>
              <a:t>Drug-related severe adverse </a:t>
            </a:r>
            <a:r>
              <a:rPr sz="1000" spc="-10" dirty="0">
                <a:latin typeface="Arial"/>
                <a:cs typeface="Arial"/>
              </a:rPr>
              <a:t>events </a:t>
            </a:r>
            <a:r>
              <a:rPr sz="1000" spc="-5" dirty="0">
                <a:latin typeface="Arial"/>
                <a:cs typeface="Arial"/>
              </a:rPr>
              <a:t>upon pretreatment </a:t>
            </a:r>
            <a:r>
              <a:rPr sz="1000" spc="-10" dirty="0">
                <a:latin typeface="Arial"/>
                <a:cs typeface="Arial"/>
              </a:rPr>
              <a:t>with </a:t>
            </a:r>
            <a:r>
              <a:rPr sz="1000" spc="-5" dirty="0">
                <a:latin typeface="Arial"/>
                <a:cs typeface="Arial"/>
              </a:rPr>
              <a:t>anti-angiogenic  drugs that </a:t>
            </a:r>
            <a:r>
              <a:rPr sz="1000" spc="-10" dirty="0">
                <a:latin typeface="Arial"/>
                <a:cs typeface="Arial"/>
              </a:rPr>
              <a:t>would </a:t>
            </a:r>
            <a:r>
              <a:rPr sz="1000" spc="-5" dirty="0">
                <a:latin typeface="Arial"/>
                <a:cs typeface="Arial"/>
              </a:rPr>
              <a:t>require permanent discontinuation and not allow re-challenge </a:t>
            </a:r>
            <a:r>
              <a:rPr sz="1000" spc="-10" dirty="0">
                <a:latin typeface="Arial"/>
                <a:cs typeface="Arial"/>
              </a:rPr>
              <a:t>with  </a:t>
            </a:r>
            <a:r>
              <a:rPr sz="1000" spc="-5" dirty="0">
                <a:latin typeface="Arial"/>
                <a:cs typeface="Arial"/>
              </a:rPr>
              <a:t>the </a:t>
            </a:r>
            <a:r>
              <a:rPr sz="1000" dirty="0">
                <a:latin typeface="Arial"/>
                <a:cs typeface="Arial"/>
              </a:rPr>
              <a:t>same </a:t>
            </a:r>
            <a:r>
              <a:rPr sz="1000" spc="-5" dirty="0">
                <a:latin typeface="Arial"/>
                <a:cs typeface="Arial"/>
              </a:rPr>
              <a:t>class of drug (i.e. </a:t>
            </a:r>
            <a:r>
              <a:rPr sz="1000" dirty="0">
                <a:latin typeface="Arial"/>
                <a:cs typeface="Arial"/>
              </a:rPr>
              <a:t>ramucirumab) </a:t>
            </a:r>
            <a:r>
              <a:rPr sz="1000" spc="-5" dirty="0">
                <a:latin typeface="Arial"/>
                <a:cs typeface="Arial"/>
              </a:rPr>
              <a:t>such as noncontrollable severe  </a:t>
            </a:r>
            <a:r>
              <a:rPr sz="1000" spc="-10" dirty="0">
                <a:latin typeface="Arial"/>
                <a:cs typeface="Arial"/>
              </a:rPr>
              <a:t>hypertension </a:t>
            </a:r>
            <a:r>
              <a:rPr sz="1000" spc="-5" dirty="0">
                <a:latin typeface="Arial"/>
                <a:cs typeface="Arial"/>
              </a:rPr>
              <a:t>or thromboembolic events (see Table 15 on p. 63 </a:t>
            </a:r>
            <a:r>
              <a:rPr sz="1000" dirty="0">
                <a:latin typeface="Arial"/>
                <a:cs typeface="Arial"/>
              </a:rPr>
              <a:t>for </a:t>
            </a:r>
            <a:r>
              <a:rPr sz="1000" spc="-5" dirty="0">
                <a:latin typeface="Arial"/>
                <a:cs typeface="Arial"/>
              </a:rPr>
              <a:t>additional  examples)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lang="de-DE" spc="-5" smtClean="0"/>
              <a:t>1</a:t>
            </a:fld>
            <a:endParaRPr lang="de-DE" spc="-5" dirty="0"/>
          </a:p>
        </p:txBody>
      </p:sp>
    </p:spTree>
    <p:extLst>
      <p:ext uri="{BB962C8B-B14F-4D97-AF65-F5344CB8AC3E}">
        <p14:creationId xmlns:p14="http://schemas.microsoft.com/office/powerpoint/2010/main" val="48788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 w="9525">
          <a:solidFill>
            <a:schemeClr val="tx1"/>
          </a:solidFill>
          <a:miter lim="800000"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wrap="square">
        <a:spAutoFit/>
      </a:bodyPr>
      <a:lstStyle>
        <a:defPPr eaLnBrk="1" hangingPunct="1">
          <a:defRPr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219</Words>
  <Application>Microsoft Office PowerPoint</Application>
  <PresentationFormat>Breitbild</PresentationFormat>
  <Paragraphs>30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RAMTAS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Trialfinder Offene Studien</dc:title>
  <dc:creator>Hunter</dc:creator>
  <cp:lastModifiedBy>Boehlke</cp:lastModifiedBy>
  <cp:revision>752</cp:revision>
  <cp:lastPrinted>2020-01-29T11:40:00Z</cp:lastPrinted>
  <dcterms:created xsi:type="dcterms:W3CDTF">2017-03-19T13:32:17Z</dcterms:created>
  <dcterms:modified xsi:type="dcterms:W3CDTF">2020-07-08T08:02:30Z</dcterms:modified>
</cp:coreProperties>
</file>