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20" r:id="rId2"/>
  </p:sldIdLst>
  <p:sldSz cx="12192000" cy="6858000"/>
  <p:notesSz cx="6742113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9933"/>
    <a:srgbClr val="0066FF"/>
    <a:srgbClr val="CE665F"/>
    <a:srgbClr val="FF8181"/>
    <a:srgbClr val="0033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51" autoAdjust="0"/>
  </p:normalViewPr>
  <p:slideViewPr>
    <p:cSldViewPr snapToGrid="0">
      <p:cViewPr varScale="1">
        <p:scale>
          <a:sx n="114" d="100"/>
          <a:sy n="114" d="100"/>
        </p:scale>
        <p:origin x="108" y="4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22165" cy="4956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18360" y="0"/>
            <a:ext cx="2922164" cy="4956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9D418-7655-4FE0-8D18-FF0876E31191}" type="datetimeFigureOut">
              <a:rPr lang="de-DE" smtClean="0"/>
              <a:t>08.07.2020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3" y="9377049"/>
            <a:ext cx="2922165" cy="4956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18360" y="9377049"/>
            <a:ext cx="2922164" cy="4956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211CDB-91BE-479D-BCE0-75E454037A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0811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B3F389-810F-47A2-8259-227E6853EBE1}" type="datetimeFigureOut">
              <a:rPr lang="de-DE" smtClean="0"/>
              <a:t>08.07.2020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1235075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4212" y="4751225"/>
            <a:ext cx="539369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377322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8971" y="9377322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FBD57F-0FE5-4551-B397-B87AA93320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81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80951" y="365126"/>
            <a:ext cx="5914768" cy="639890"/>
          </a:xfrm>
        </p:spPr>
        <p:txBody>
          <a:bodyPr>
            <a:normAutofit/>
          </a:bodyPr>
          <a:lstStyle>
            <a:lvl1pPr algn="ctr">
              <a:defRPr sz="2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pic>
        <p:nvPicPr>
          <p:cNvPr id="9" name="Bild 7" descr="HWT_Logo_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1" y="408845"/>
            <a:ext cx="22098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Inhaltsplatzhalter 11"/>
          <p:cNvSpPr>
            <a:spLocks noGrp="1"/>
          </p:cNvSpPr>
          <p:nvPr>
            <p:ph sz="quarter" idx="13" hasCustomPrompt="1"/>
          </p:nvPr>
        </p:nvSpPr>
        <p:spPr>
          <a:xfrm>
            <a:off x="8493212" y="1096963"/>
            <a:ext cx="2860589" cy="727202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100" baseline="0"/>
            </a:lvl1pPr>
          </a:lstStyle>
          <a:p>
            <a:pPr lvl="0"/>
            <a:r>
              <a:rPr lang="de-DE" altLang="de-DE" b="0" dirty="0" smtClean="0">
                <a:solidFill>
                  <a:schemeClr val="tx2"/>
                </a:solidFill>
              </a:rPr>
              <a:t>Ansprechpartner im Zentrum für Onkologie</a:t>
            </a:r>
            <a:endParaRPr lang="de-DE" dirty="0"/>
          </a:p>
        </p:txBody>
      </p:sp>
      <p:cxnSp>
        <p:nvCxnSpPr>
          <p:cNvPr id="14" name="Gerader Verbinder 13"/>
          <p:cNvCxnSpPr/>
          <p:nvPr userDrawn="1"/>
        </p:nvCxnSpPr>
        <p:spPr>
          <a:xfrm>
            <a:off x="757881" y="6422256"/>
            <a:ext cx="10676238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/>
          <p:cNvSpPr txBox="1"/>
          <p:nvPr userDrawn="1"/>
        </p:nvSpPr>
        <p:spPr>
          <a:xfrm>
            <a:off x="8277483" y="6498743"/>
            <a:ext cx="20594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hlinkClick r:id="" action="ppaction://hlinkshowjump?jump=firstslide"/>
              </a:rPr>
              <a:t>Entitäten</a:t>
            </a:r>
            <a:endParaRPr lang="de-DE" sz="1400" dirty="0"/>
          </a:p>
        </p:txBody>
      </p:sp>
      <p:pic>
        <p:nvPicPr>
          <p:cNvPr id="16" name="Grafik 15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3016"/>
            <a:ext cx="716280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Datumsplatzhalt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92AB4D7-E6D3-47DE-A19A-9B39C5C70CB5}" type="datetime1">
              <a:rPr lang="de-DE" smtClean="0"/>
              <a:t>08.07.2020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 smtClean="0"/>
              <a:t>© Block/Böhlke Version 8.2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76965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838200" y="6465977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1E0E93A-6644-44A9-8326-E40F5B264AFA}" type="datetime1">
              <a:rPr lang="de-DE" smtClean="0"/>
              <a:t>08.07.2020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1" y="6492147"/>
            <a:ext cx="4114800" cy="365125"/>
          </a:xfrm>
        </p:spPr>
        <p:txBody>
          <a:bodyPr anchor="b"/>
          <a:lstStyle/>
          <a:p>
            <a:r>
              <a:rPr lang="de-DE" smtClean="0"/>
              <a:t>© Block/Böhlke Version 8.2</a:t>
            </a:r>
            <a:endParaRPr lang="de-DE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3080951" y="365126"/>
            <a:ext cx="5914768" cy="639890"/>
          </a:xfrm>
        </p:spPr>
        <p:txBody>
          <a:bodyPr>
            <a:normAutofit/>
          </a:bodyPr>
          <a:lstStyle>
            <a:lvl1pPr algn="ctr">
              <a:defRPr sz="2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pic>
        <p:nvPicPr>
          <p:cNvPr id="9" name="Bild 7" descr="HWT_Logo_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1" y="408845"/>
            <a:ext cx="22098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7" name="Gerader Verbinder 16"/>
          <p:cNvCxnSpPr/>
          <p:nvPr userDrawn="1"/>
        </p:nvCxnSpPr>
        <p:spPr>
          <a:xfrm>
            <a:off x="757881" y="6422256"/>
            <a:ext cx="10676238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 userDrawn="1"/>
        </p:nvSpPr>
        <p:spPr>
          <a:xfrm>
            <a:off x="8277483" y="6498743"/>
            <a:ext cx="20594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hlinkClick r:id="" action="ppaction://hlinkshowjump?jump=firstslide"/>
              </a:rPr>
              <a:t>Entitäten</a:t>
            </a:r>
            <a:endParaRPr lang="de-DE" sz="1400" dirty="0"/>
          </a:p>
        </p:txBody>
      </p:sp>
      <p:sp>
        <p:nvSpPr>
          <p:cNvPr id="22" name="Textplatzhalter 2"/>
          <p:cNvSpPr>
            <a:spLocks noGrp="1"/>
          </p:cNvSpPr>
          <p:nvPr>
            <p:ph type="body" idx="16"/>
          </p:nvPr>
        </p:nvSpPr>
        <p:spPr>
          <a:xfrm>
            <a:off x="838201" y="4484186"/>
            <a:ext cx="10515600" cy="1861584"/>
          </a:xfrm>
          <a:ln>
            <a:solidFill>
              <a:schemeClr val="tx1"/>
            </a:solidFill>
          </a:ln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23" name="Textplatzhalter 2"/>
          <p:cNvSpPr>
            <a:spLocks noGrp="1"/>
          </p:cNvSpPr>
          <p:nvPr>
            <p:ph type="body" idx="17"/>
          </p:nvPr>
        </p:nvSpPr>
        <p:spPr>
          <a:xfrm>
            <a:off x="838200" y="1113466"/>
            <a:ext cx="10515600" cy="52872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 algn="ctr">
              <a:spcBef>
                <a:spcPts val="200"/>
              </a:spcBef>
              <a:buNone/>
              <a:defRPr sz="14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Formatvorlagen des </a:t>
            </a:r>
          </a:p>
          <a:p>
            <a:pPr lvl="0"/>
            <a:r>
              <a:rPr lang="de-DE" dirty="0" smtClean="0"/>
              <a:t>Textmasters bearbeiten</a:t>
            </a:r>
          </a:p>
        </p:txBody>
      </p:sp>
      <p:pic>
        <p:nvPicPr>
          <p:cNvPr id="12" name="Grafik 11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3016"/>
            <a:ext cx="716280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Foliennummernplatzhalter 5"/>
          <p:cNvSpPr>
            <a:spLocks noGrp="1"/>
          </p:cNvSpPr>
          <p:nvPr>
            <p:ph type="sldNum" sz="quarter" idx="18"/>
          </p:nvPr>
        </p:nvSpPr>
        <p:spPr>
          <a:xfrm>
            <a:off x="8610600" y="6356352"/>
            <a:ext cx="2743200" cy="365125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96379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>
          <a:xfrm>
            <a:off x="838200" y="6465977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40ABD3B-7859-486D-A03C-C5B26122AB0D}" type="datetime1">
              <a:rPr lang="de-DE" smtClean="0"/>
              <a:t>08.07.2020</a:t>
            </a:fld>
            <a:endParaRPr lang="de-DE" dirty="0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1" y="6492147"/>
            <a:ext cx="4114800" cy="365125"/>
          </a:xfrm>
        </p:spPr>
        <p:txBody>
          <a:bodyPr anchor="b"/>
          <a:lstStyle/>
          <a:p>
            <a:r>
              <a:rPr lang="de-DE" smtClean="0"/>
              <a:t>© Block/Böhlke Version 8.2</a:t>
            </a:r>
            <a:endParaRPr lang="de-DE" dirty="0"/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3080951" y="365126"/>
            <a:ext cx="5914768" cy="639890"/>
          </a:xfrm>
        </p:spPr>
        <p:txBody>
          <a:bodyPr>
            <a:normAutofit/>
          </a:bodyPr>
          <a:lstStyle>
            <a:lvl1pPr algn="ctr">
              <a:defRPr sz="2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pic>
        <p:nvPicPr>
          <p:cNvPr id="11" name="Bild 7" descr="HWT_Logo_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1" y="408845"/>
            <a:ext cx="22098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platzhalter 2"/>
          <p:cNvSpPr>
            <a:spLocks noGrp="1"/>
          </p:cNvSpPr>
          <p:nvPr>
            <p:ph type="body" idx="15"/>
          </p:nvPr>
        </p:nvSpPr>
        <p:spPr>
          <a:xfrm>
            <a:off x="838201" y="1112723"/>
            <a:ext cx="10515600" cy="482812"/>
          </a:xfrm>
          <a:ln>
            <a:solidFill>
              <a:schemeClr val="tx1"/>
            </a:solidFill>
          </a:ln>
        </p:spPr>
        <p:txBody>
          <a:bodyPr/>
          <a:lstStyle>
            <a:lvl1pPr marL="0" indent="0" algn="ctr">
              <a:spcBef>
                <a:spcPts val="200"/>
              </a:spcBef>
              <a:buNone/>
              <a:defRPr sz="14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Formatvorlagen des </a:t>
            </a:r>
          </a:p>
          <a:p>
            <a:pPr lvl="0"/>
            <a:r>
              <a:rPr lang="de-DE" dirty="0" smtClean="0"/>
              <a:t>Textmasters bearbeiten</a:t>
            </a:r>
          </a:p>
        </p:txBody>
      </p:sp>
      <p:cxnSp>
        <p:nvCxnSpPr>
          <p:cNvPr id="13" name="Gerader Verbinder 12"/>
          <p:cNvCxnSpPr/>
          <p:nvPr userDrawn="1"/>
        </p:nvCxnSpPr>
        <p:spPr>
          <a:xfrm>
            <a:off x="757881" y="6422256"/>
            <a:ext cx="10676238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 userDrawn="1"/>
        </p:nvSpPr>
        <p:spPr>
          <a:xfrm>
            <a:off x="8277483" y="6498743"/>
            <a:ext cx="20594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hlinkClick r:id="" action="ppaction://hlinkshowjump?jump=firstslide"/>
              </a:rPr>
              <a:t>Entitäten</a:t>
            </a:r>
            <a:endParaRPr lang="de-DE" sz="1400" dirty="0"/>
          </a:p>
        </p:txBody>
      </p:sp>
      <p:sp>
        <p:nvSpPr>
          <p:cNvPr id="17" name="Textplatzhalter 2"/>
          <p:cNvSpPr>
            <a:spLocks noGrp="1"/>
          </p:cNvSpPr>
          <p:nvPr>
            <p:ph type="body" idx="16"/>
          </p:nvPr>
        </p:nvSpPr>
        <p:spPr>
          <a:xfrm>
            <a:off x="838200" y="5544518"/>
            <a:ext cx="10515600" cy="8012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pic>
        <p:nvPicPr>
          <p:cNvPr id="15" name="Grafik 14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3016"/>
            <a:ext cx="716280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Foliennummernplatzhalter 5"/>
          <p:cNvSpPr>
            <a:spLocks noGrp="1"/>
          </p:cNvSpPr>
          <p:nvPr>
            <p:ph type="sldNum" sz="quarter" idx="17"/>
          </p:nvPr>
        </p:nvSpPr>
        <p:spPr>
          <a:xfrm>
            <a:off x="8610600" y="6356352"/>
            <a:ext cx="2743200" cy="365125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841559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fld id="{03AF087D-FBE5-4584-84D6-606EDCBB16D7}" type="datetime1">
              <a:rPr lang="de-DE" spc="-5" smtClean="0"/>
              <a:t>08.07.2020</a:t>
            </a:fld>
            <a:endParaRPr lang="de-DE" spc="-5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  <a:spcBef>
                <a:spcPts val="20"/>
              </a:spcBef>
            </a:pPr>
            <a:endParaRPr spc="-5" dirty="0"/>
          </a:p>
        </p:txBody>
      </p:sp>
      <p:sp>
        <p:nvSpPr>
          <p:cNvPr id="7" name="Holder 4"/>
          <p:cNvSpPr>
            <a:spLocks noGrp="1"/>
          </p:cNvSpPr>
          <p:nvPr>
            <p:ph type="ftr" sz="quarter" idx="5"/>
          </p:nvPr>
        </p:nvSpPr>
        <p:spPr>
          <a:xfrm>
            <a:off x="5164073" y="6553200"/>
            <a:ext cx="1861184" cy="1795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de-DE" smtClean="0"/>
              <a:t>© Block/Böhlke Version 8.2</a:t>
            </a:r>
            <a:endParaRPr lang="de-DE" spc="-5" dirty="0"/>
          </a:p>
        </p:txBody>
      </p:sp>
    </p:spTree>
    <p:extLst>
      <p:ext uri="{BB962C8B-B14F-4D97-AF65-F5344CB8AC3E}">
        <p14:creationId xmlns:p14="http://schemas.microsoft.com/office/powerpoint/2010/main" val="7462299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E15DA-199F-4086-B233-D7D3CFB2E7BA}" type="datetime1">
              <a:rPr lang="de-DE" smtClean="0"/>
              <a:t>08.07.2020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© Block/Böhlke Version 8.2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pic>
        <p:nvPicPr>
          <p:cNvPr id="7" name="Grafik 6"/>
          <p:cNvPicPr/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3016"/>
            <a:ext cx="716280" cy="76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Bild 7" descr="HWT_Logo_RGB.eps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1" y="408845"/>
            <a:ext cx="22098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012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60" r:id="rId3"/>
    <p:sldLayoutId id="2147483661" r:id="rId4"/>
  </p:sldLayoutIdLst>
  <p:timing>
    <p:tnLst>
      <p:par>
        <p:cTn id="1" dur="indefinite" restart="never" nodeType="tmRoot"/>
      </p:par>
    </p:tnLst>
  </p:timing>
  <p:hf hdr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ho.mueller@uke.de" TargetMode="External"/><Relationship Id="rId2" Type="http://schemas.openxmlformats.org/officeDocument/2006/relationships/hyperlink" Target="mailto:a.block@uke.de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clinicaltrials.gov/ct2/show/NCT02331927?term=PERMAD&amp;amp;rank=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57427" y="6422135"/>
            <a:ext cx="10676255" cy="0"/>
          </a:xfrm>
          <a:custGeom>
            <a:avLst/>
            <a:gdLst/>
            <a:ahLst/>
            <a:cxnLst/>
            <a:rect l="l" t="t" r="r" b="b"/>
            <a:pathLst>
              <a:path w="10676255">
                <a:moveTo>
                  <a:pt x="0" y="0"/>
                </a:moveTo>
                <a:lnTo>
                  <a:pt x="10676255" y="0"/>
                </a:lnTo>
              </a:path>
            </a:pathLst>
          </a:custGeom>
          <a:ln w="6096">
            <a:solidFill>
              <a:srgbClr val="76707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xfrm>
            <a:off x="5481954" y="497205"/>
            <a:ext cx="111315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P</a:t>
            </a:r>
            <a:r>
              <a:rPr spc="-10" dirty="0"/>
              <a:t>E</a:t>
            </a:r>
            <a:r>
              <a:rPr dirty="0"/>
              <a:t>RMAD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fld id="{26F594F9-863C-4E10-BE35-217CEA5B796F}" type="datetime1">
              <a:rPr lang="de-DE" spc="-5" smtClean="0"/>
              <a:t>08.07.2020</a:t>
            </a:fld>
            <a:endParaRPr spc="-5" dirty="0"/>
          </a:p>
        </p:txBody>
      </p:sp>
      <p:sp>
        <p:nvSpPr>
          <p:cNvPr id="20" name="object 20"/>
          <p:cNvSpPr txBox="1"/>
          <p:nvPr/>
        </p:nvSpPr>
        <p:spPr>
          <a:xfrm>
            <a:off x="838200" y="1114044"/>
            <a:ext cx="10515600" cy="52895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42545" rIns="0" bIns="0" rtlCol="0">
            <a:spAutoFit/>
          </a:bodyPr>
          <a:lstStyle/>
          <a:p>
            <a:pPr marL="258445" marR="252729" indent="142875">
              <a:lnSpc>
                <a:spcPts val="1510"/>
              </a:lnSpc>
              <a:spcBef>
                <a:spcPts val="335"/>
              </a:spcBef>
            </a:pPr>
            <a:r>
              <a:rPr sz="1400" b="1" spc="-5" dirty="0">
                <a:latin typeface="Arial"/>
                <a:cs typeface="Arial"/>
              </a:rPr>
              <a:t>Personalized </a:t>
            </a:r>
            <a:r>
              <a:rPr sz="1400" b="1" dirty="0">
                <a:latin typeface="Arial"/>
                <a:cs typeface="Arial"/>
              </a:rPr>
              <a:t>marker-driven early switch to </a:t>
            </a:r>
            <a:r>
              <a:rPr sz="1400" b="1" spc="-5" dirty="0">
                <a:latin typeface="Arial"/>
                <a:cs typeface="Arial"/>
              </a:rPr>
              <a:t>aflibercept </a:t>
            </a:r>
            <a:r>
              <a:rPr sz="1400" b="1" dirty="0">
                <a:latin typeface="Arial"/>
                <a:cs typeface="Arial"/>
              </a:rPr>
              <a:t>in </a:t>
            </a:r>
            <a:r>
              <a:rPr sz="1400" b="1" spc="-5" dirty="0">
                <a:latin typeface="Arial"/>
                <a:cs typeface="Arial"/>
              </a:rPr>
              <a:t>patients </a:t>
            </a:r>
            <a:r>
              <a:rPr sz="1400" b="1" spc="5" dirty="0">
                <a:latin typeface="Arial"/>
                <a:cs typeface="Arial"/>
              </a:rPr>
              <a:t>with </a:t>
            </a:r>
            <a:r>
              <a:rPr sz="1400" b="1" spc="-5" dirty="0">
                <a:latin typeface="Arial"/>
                <a:cs typeface="Arial"/>
              </a:rPr>
              <a:t>metastatic colorectal </a:t>
            </a:r>
            <a:r>
              <a:rPr sz="1400" b="1" spc="-10" dirty="0">
                <a:latin typeface="Arial"/>
                <a:cs typeface="Arial"/>
              </a:rPr>
              <a:t>cancer. </a:t>
            </a:r>
            <a:r>
              <a:rPr sz="1400" b="1" dirty="0">
                <a:latin typeface="Arial"/>
                <a:cs typeface="Arial"/>
              </a:rPr>
              <a:t>A </a:t>
            </a:r>
            <a:r>
              <a:rPr sz="1400" b="1" spc="-5" dirty="0">
                <a:latin typeface="Arial"/>
                <a:cs typeface="Arial"/>
              </a:rPr>
              <a:t>run </a:t>
            </a:r>
            <a:r>
              <a:rPr sz="1400" b="1" dirty="0">
                <a:latin typeface="Arial"/>
                <a:cs typeface="Arial"/>
              </a:rPr>
              <a:t>in marker  </a:t>
            </a:r>
            <a:r>
              <a:rPr sz="1400" b="1" spc="-5" dirty="0">
                <a:latin typeface="Arial"/>
                <a:cs typeface="Arial"/>
              </a:rPr>
              <a:t>determination phase followed by </a:t>
            </a:r>
            <a:r>
              <a:rPr sz="1400" b="1" dirty="0">
                <a:latin typeface="Arial"/>
                <a:cs typeface="Arial"/>
              </a:rPr>
              <a:t>a marker-driven </a:t>
            </a:r>
            <a:r>
              <a:rPr sz="1400" b="1" spc="-5" dirty="0">
                <a:latin typeface="Arial"/>
                <a:cs typeface="Arial"/>
              </a:rPr>
              <a:t>randomized part </a:t>
            </a:r>
            <a:r>
              <a:rPr sz="1400" b="1" dirty="0">
                <a:latin typeface="Arial"/>
                <a:cs typeface="Arial"/>
              </a:rPr>
              <a:t>- a </a:t>
            </a:r>
            <a:r>
              <a:rPr sz="1400" b="1" spc="-10" dirty="0">
                <a:latin typeface="Arial"/>
                <a:cs typeface="Arial"/>
              </a:rPr>
              <a:t>multicenter, </a:t>
            </a:r>
            <a:r>
              <a:rPr sz="1400" b="1" spc="-5" dirty="0">
                <a:latin typeface="Arial"/>
                <a:cs typeface="Arial"/>
              </a:rPr>
              <a:t>multinational, </a:t>
            </a:r>
            <a:r>
              <a:rPr sz="1400" b="1" dirty="0">
                <a:latin typeface="Arial"/>
                <a:cs typeface="Arial"/>
              </a:rPr>
              <a:t>two-part, </a:t>
            </a:r>
            <a:r>
              <a:rPr sz="1400" b="1" spc="-5" dirty="0">
                <a:latin typeface="Arial"/>
                <a:cs typeface="Arial"/>
              </a:rPr>
              <a:t>phase </a:t>
            </a:r>
            <a:r>
              <a:rPr sz="1400" b="1" dirty="0">
                <a:latin typeface="Arial"/>
                <a:cs typeface="Arial"/>
              </a:rPr>
              <a:t>II</a:t>
            </a:r>
            <a:r>
              <a:rPr sz="1400" b="1" spc="-21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trial.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312408" y="1871472"/>
            <a:ext cx="4921250" cy="203200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325"/>
              </a:spcBef>
            </a:pPr>
            <a:r>
              <a:rPr sz="1200" b="1" spc="-5" dirty="0">
                <a:latin typeface="Arial"/>
                <a:cs typeface="Arial"/>
              </a:rPr>
              <a:t>Einschlusskriterien</a:t>
            </a:r>
            <a:endParaRPr sz="1200" dirty="0">
              <a:latin typeface="Arial"/>
              <a:cs typeface="Arial"/>
            </a:endParaRPr>
          </a:p>
          <a:p>
            <a:pPr marL="233045" indent="-140335">
              <a:lnSpc>
                <a:spcPct val="100000"/>
              </a:lnSpc>
              <a:spcBef>
                <a:spcPts val="10"/>
              </a:spcBef>
              <a:buAutoNum type="arabicPeriod"/>
              <a:tabLst>
                <a:tab pos="233679" algn="l"/>
              </a:tabLst>
            </a:pPr>
            <a:r>
              <a:rPr sz="1000" spc="-10" dirty="0">
                <a:latin typeface="Arial"/>
                <a:cs typeface="Arial"/>
              </a:rPr>
              <a:t>Patients with histologically </a:t>
            </a:r>
            <a:r>
              <a:rPr sz="1000" spc="-5" dirty="0">
                <a:latin typeface="Arial"/>
                <a:cs typeface="Arial"/>
              </a:rPr>
              <a:t>confirmed </a:t>
            </a:r>
            <a:r>
              <a:rPr sz="1000" spc="-10" dirty="0">
                <a:latin typeface="Arial"/>
                <a:cs typeface="Arial"/>
              </a:rPr>
              <a:t>diagnosis </a:t>
            </a:r>
            <a:r>
              <a:rPr sz="1000" spc="-5" dirty="0">
                <a:latin typeface="Arial"/>
                <a:cs typeface="Arial"/>
              </a:rPr>
              <a:t>of colorectal cancer</a:t>
            </a:r>
            <a:r>
              <a:rPr sz="1000" spc="5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presenting</a:t>
            </a:r>
            <a:endParaRPr sz="1000" dirty="0">
              <a:latin typeface="Arial"/>
              <a:cs typeface="Arial"/>
            </a:endParaRPr>
          </a:p>
          <a:p>
            <a:pPr marL="435609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with </a:t>
            </a:r>
            <a:r>
              <a:rPr sz="1000" spc="-5" dirty="0">
                <a:latin typeface="Arial"/>
                <a:cs typeface="Arial"/>
              </a:rPr>
              <a:t>unresectable stage IV (UICC) disease </a:t>
            </a:r>
            <a:r>
              <a:rPr sz="1000" dirty="0">
                <a:latin typeface="Arial"/>
                <a:cs typeface="Arial"/>
              </a:rPr>
              <a:t>(primary tumor may </a:t>
            </a:r>
            <a:r>
              <a:rPr sz="1000" spc="-5" dirty="0">
                <a:latin typeface="Arial"/>
                <a:cs typeface="Arial"/>
              </a:rPr>
              <a:t>be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present)</a:t>
            </a:r>
            <a:endParaRPr sz="1000" dirty="0">
              <a:latin typeface="Arial"/>
              <a:cs typeface="Arial"/>
            </a:endParaRPr>
          </a:p>
          <a:p>
            <a:pPr marL="233045" indent="-140335">
              <a:lnSpc>
                <a:spcPct val="100000"/>
              </a:lnSpc>
              <a:buAutoNum type="arabicPeriod" startAt="2"/>
              <a:tabLst>
                <a:tab pos="233679" algn="l"/>
              </a:tabLst>
            </a:pPr>
            <a:r>
              <a:rPr sz="1000" spc="-5" dirty="0">
                <a:latin typeface="Arial"/>
                <a:cs typeface="Arial"/>
              </a:rPr>
              <a:t>Patients </a:t>
            </a:r>
            <a:r>
              <a:rPr sz="1000" spc="-10" dirty="0">
                <a:latin typeface="Arial"/>
                <a:cs typeface="Arial"/>
              </a:rPr>
              <a:t>with </a:t>
            </a:r>
            <a:r>
              <a:rPr sz="1000" spc="-5" dirty="0">
                <a:latin typeface="Arial"/>
                <a:cs typeface="Arial"/>
              </a:rPr>
              <a:t>at least one measurable lesion, </a:t>
            </a:r>
            <a:r>
              <a:rPr sz="1000" spc="-10" dirty="0">
                <a:latin typeface="Arial"/>
                <a:cs typeface="Arial"/>
              </a:rPr>
              <a:t>with size </a:t>
            </a:r>
            <a:r>
              <a:rPr sz="1000" spc="-5" dirty="0">
                <a:latin typeface="Arial"/>
                <a:cs typeface="Arial"/>
              </a:rPr>
              <a:t>&gt; 1 cm (RECIST</a:t>
            </a:r>
            <a:r>
              <a:rPr sz="1000" spc="6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v1.1)</a:t>
            </a:r>
            <a:endParaRPr sz="1000" dirty="0">
              <a:latin typeface="Arial"/>
              <a:cs typeface="Arial"/>
            </a:endParaRPr>
          </a:p>
          <a:p>
            <a:pPr marL="233045" indent="-140335">
              <a:lnSpc>
                <a:spcPts val="1195"/>
              </a:lnSpc>
              <a:buAutoNum type="arabicPeriod" startAt="2"/>
              <a:tabLst>
                <a:tab pos="233679" algn="l"/>
              </a:tabLst>
            </a:pPr>
            <a:r>
              <a:rPr sz="1000" spc="-5" dirty="0">
                <a:latin typeface="Arial"/>
                <a:cs typeface="Arial"/>
              </a:rPr>
              <a:t>ECOG </a:t>
            </a:r>
            <a:r>
              <a:rPr sz="1000" dirty="0">
                <a:latin typeface="Arial"/>
                <a:cs typeface="Arial"/>
              </a:rPr>
              <a:t>Performance </a:t>
            </a:r>
            <a:r>
              <a:rPr sz="1000" spc="-5" dirty="0">
                <a:latin typeface="Arial"/>
                <a:cs typeface="Arial"/>
              </a:rPr>
              <a:t>status ≤</a:t>
            </a:r>
            <a:r>
              <a:rPr sz="1000" spc="-5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2</a:t>
            </a:r>
            <a:endParaRPr sz="1000" dirty="0">
              <a:latin typeface="Arial"/>
              <a:cs typeface="Arial"/>
            </a:endParaRPr>
          </a:p>
          <a:p>
            <a:pPr marL="92710">
              <a:lnSpc>
                <a:spcPts val="1435"/>
              </a:lnSpc>
            </a:pPr>
            <a:r>
              <a:rPr sz="1200" b="1" spc="-5" dirty="0">
                <a:latin typeface="Arial"/>
                <a:cs typeface="Arial"/>
              </a:rPr>
              <a:t>Aussschlusskriterien</a:t>
            </a:r>
            <a:endParaRPr sz="1200" dirty="0">
              <a:latin typeface="Arial"/>
              <a:cs typeface="Arial"/>
            </a:endParaRPr>
          </a:p>
          <a:p>
            <a:pPr marL="233679" marR="116839" indent="-233679">
              <a:lnSpc>
                <a:spcPct val="100000"/>
              </a:lnSpc>
              <a:spcBef>
                <a:spcPts val="10"/>
              </a:spcBef>
              <a:buAutoNum type="arabicPeriod"/>
              <a:tabLst>
                <a:tab pos="233679" algn="l"/>
              </a:tabLst>
            </a:pPr>
            <a:r>
              <a:rPr sz="1000" dirty="0">
                <a:latin typeface="Arial"/>
                <a:cs typeface="Arial"/>
              </a:rPr>
              <a:t>Treatment </a:t>
            </a:r>
            <a:r>
              <a:rPr sz="1000" spc="-10" dirty="0">
                <a:latin typeface="Arial"/>
                <a:cs typeface="Arial"/>
              </a:rPr>
              <a:t>with </a:t>
            </a:r>
            <a:r>
              <a:rPr sz="1000" spc="-5" dirty="0">
                <a:latin typeface="Arial"/>
                <a:cs typeface="Arial"/>
              </a:rPr>
              <a:t>any other investigational agent </a:t>
            </a:r>
            <a:r>
              <a:rPr sz="1000" spc="-10" dirty="0">
                <a:latin typeface="Arial"/>
                <a:cs typeface="Arial"/>
              </a:rPr>
              <a:t>within </a:t>
            </a:r>
            <a:r>
              <a:rPr sz="1000" spc="-5" dirty="0">
                <a:latin typeface="Arial"/>
                <a:cs typeface="Arial"/>
              </a:rPr>
              <a:t>30 </a:t>
            </a:r>
            <a:r>
              <a:rPr sz="1000" spc="-15" dirty="0">
                <a:latin typeface="Arial"/>
                <a:cs typeface="Arial"/>
              </a:rPr>
              <a:t>days </a:t>
            </a:r>
            <a:r>
              <a:rPr sz="1000" spc="-5" dirty="0">
                <a:latin typeface="Arial"/>
                <a:cs typeface="Arial"/>
              </a:rPr>
              <a:t>prior to entering this  </a:t>
            </a:r>
            <a:r>
              <a:rPr sz="1000" spc="-10" dirty="0">
                <a:latin typeface="Arial"/>
                <a:cs typeface="Arial"/>
              </a:rPr>
              <a:t>study.</a:t>
            </a:r>
            <a:endParaRPr sz="1000" dirty="0">
              <a:latin typeface="Arial"/>
              <a:cs typeface="Arial"/>
            </a:endParaRPr>
          </a:p>
          <a:p>
            <a:pPr marL="233045" indent="-140335">
              <a:lnSpc>
                <a:spcPct val="100000"/>
              </a:lnSpc>
              <a:buAutoNum type="arabicPeriod"/>
              <a:tabLst>
                <a:tab pos="233679" algn="l"/>
              </a:tabLst>
            </a:pPr>
            <a:r>
              <a:rPr sz="1000" spc="-5" dirty="0">
                <a:latin typeface="Arial"/>
                <a:cs typeface="Arial"/>
              </a:rPr>
              <a:t>Prior systemic or local treatment of metastatic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disease.</a:t>
            </a:r>
            <a:endParaRPr sz="1000" dirty="0">
              <a:latin typeface="Arial"/>
              <a:cs typeface="Arial"/>
            </a:endParaRPr>
          </a:p>
          <a:p>
            <a:pPr marL="233045" indent="-140335">
              <a:lnSpc>
                <a:spcPct val="100000"/>
              </a:lnSpc>
              <a:buAutoNum type="arabicPeriod"/>
              <a:tabLst>
                <a:tab pos="233679" algn="l"/>
              </a:tabLst>
            </a:pPr>
            <a:r>
              <a:rPr sz="1000" spc="-10" dirty="0">
                <a:latin typeface="Arial"/>
                <a:cs typeface="Arial"/>
              </a:rPr>
              <a:t>Prior </a:t>
            </a:r>
            <a:r>
              <a:rPr sz="1000" spc="-5" dirty="0">
                <a:latin typeface="Arial"/>
                <a:cs typeface="Arial"/>
              </a:rPr>
              <a:t>adjuvant or neo-adjuvant chemotherapy/radiotherapy completed less than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6</a:t>
            </a:r>
            <a:endParaRPr sz="1000" dirty="0">
              <a:latin typeface="Arial"/>
              <a:cs typeface="Arial"/>
            </a:endParaRPr>
          </a:p>
          <a:p>
            <a:pPr marL="435609">
              <a:lnSpc>
                <a:spcPct val="100000"/>
              </a:lnSpc>
              <a:spcBef>
                <a:spcPts val="5"/>
              </a:spcBef>
            </a:pPr>
            <a:r>
              <a:rPr sz="1000" dirty="0">
                <a:latin typeface="Arial"/>
                <a:cs typeface="Arial"/>
              </a:rPr>
              <a:t>months </a:t>
            </a:r>
            <a:r>
              <a:rPr sz="1000" spc="-5" dirty="0">
                <a:latin typeface="Arial"/>
                <a:cs typeface="Arial"/>
              </a:rPr>
              <a:t>prior to study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entry.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93139" y="1871217"/>
            <a:ext cx="4851400" cy="2007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latin typeface="Arial"/>
                <a:cs typeface="Arial"/>
              </a:rPr>
              <a:t>Randomization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All </a:t>
            </a:r>
            <a:r>
              <a:rPr sz="1000" spc="-5" dirty="0">
                <a:latin typeface="Arial"/>
                <a:cs typeface="Arial"/>
              </a:rPr>
              <a:t>patients </a:t>
            </a:r>
            <a:r>
              <a:rPr sz="1000" spc="-10" dirty="0">
                <a:latin typeface="Arial"/>
                <a:cs typeface="Arial"/>
              </a:rPr>
              <a:t>in </a:t>
            </a:r>
            <a:r>
              <a:rPr sz="1000" spc="-5" dirty="0">
                <a:latin typeface="Arial"/>
                <a:cs typeface="Arial"/>
              </a:rPr>
              <a:t>the </a:t>
            </a:r>
            <a:r>
              <a:rPr sz="1000" dirty="0">
                <a:latin typeface="Arial"/>
                <a:cs typeface="Arial"/>
              </a:rPr>
              <a:t>marker </a:t>
            </a:r>
            <a:r>
              <a:rPr sz="1000" spc="-10" dirty="0">
                <a:latin typeface="Arial"/>
                <a:cs typeface="Arial"/>
              </a:rPr>
              <a:t>driven </a:t>
            </a:r>
            <a:r>
              <a:rPr sz="1000" spc="-5" dirty="0">
                <a:latin typeface="Arial"/>
                <a:cs typeface="Arial"/>
              </a:rPr>
              <a:t>part </a:t>
            </a:r>
            <a:r>
              <a:rPr sz="1000" spc="-10" dirty="0">
                <a:latin typeface="Arial"/>
                <a:cs typeface="Arial"/>
              </a:rPr>
              <a:t>with </a:t>
            </a:r>
            <a:r>
              <a:rPr sz="1000" spc="-5" dirty="0">
                <a:latin typeface="Arial"/>
                <a:cs typeface="Arial"/>
              </a:rPr>
              <a:t>change of respective </a:t>
            </a:r>
            <a:r>
              <a:rPr sz="1000" dirty="0">
                <a:latin typeface="Arial"/>
                <a:cs typeface="Arial"/>
              </a:rPr>
              <a:t>marker </a:t>
            </a:r>
            <a:r>
              <a:rPr sz="1000" spc="-5" dirty="0">
                <a:latin typeface="Arial"/>
                <a:cs typeface="Arial"/>
              </a:rPr>
              <a:t>profile and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at</a:t>
            </a:r>
            <a:endParaRPr sz="1000" dirty="0">
              <a:latin typeface="Arial"/>
              <a:cs typeface="Arial"/>
            </a:endParaRPr>
          </a:p>
          <a:p>
            <a:pPr marL="12700" marR="1003935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least stable disease according to RECIST v1.1 </a:t>
            </a:r>
            <a:r>
              <a:rPr sz="1000" spc="-10" dirty="0">
                <a:latin typeface="Arial"/>
                <a:cs typeface="Arial"/>
              </a:rPr>
              <a:t>will </a:t>
            </a:r>
            <a:r>
              <a:rPr sz="1000" spc="-5" dirty="0">
                <a:latin typeface="Arial"/>
                <a:cs typeface="Arial"/>
              </a:rPr>
              <a:t>be randomized to  </a:t>
            </a:r>
            <a:r>
              <a:rPr sz="1000" b="1" spc="-20" dirty="0">
                <a:latin typeface="Arial"/>
                <a:cs typeface="Arial"/>
              </a:rPr>
              <a:t>Arm </a:t>
            </a:r>
            <a:r>
              <a:rPr sz="1000" b="1" spc="-5" dirty="0">
                <a:latin typeface="Arial"/>
                <a:cs typeface="Arial"/>
              </a:rPr>
              <a:t>A (conventional </a:t>
            </a:r>
            <a:r>
              <a:rPr sz="1000" b="1" dirty="0">
                <a:latin typeface="Arial"/>
                <a:cs typeface="Arial"/>
              </a:rPr>
              <a:t>switch of </a:t>
            </a:r>
            <a:r>
              <a:rPr sz="1000" b="1" spc="-5" dirty="0">
                <a:latin typeface="Arial"/>
                <a:cs typeface="Arial"/>
              </a:rPr>
              <a:t>chemotherapy together </a:t>
            </a:r>
            <a:r>
              <a:rPr sz="1000" b="1" dirty="0">
                <a:latin typeface="Arial"/>
                <a:cs typeface="Arial"/>
              </a:rPr>
              <a:t>with </a:t>
            </a:r>
            <a:r>
              <a:rPr sz="1000" b="1" spc="-5" dirty="0">
                <a:latin typeface="Arial"/>
                <a:cs typeface="Arial"/>
              </a:rPr>
              <a:t>the  anti-angiogenic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agent)</a:t>
            </a:r>
            <a:endParaRPr sz="1000" dirty="0">
              <a:latin typeface="Arial"/>
              <a:cs typeface="Arial"/>
            </a:endParaRPr>
          </a:p>
          <a:p>
            <a:pPr marL="12700" marR="47625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Bevacizumab and </a:t>
            </a:r>
            <a:r>
              <a:rPr sz="1000" dirty="0">
                <a:latin typeface="Arial"/>
                <a:cs typeface="Arial"/>
              </a:rPr>
              <a:t>mFOLFOX6 </a:t>
            </a:r>
            <a:r>
              <a:rPr sz="1000" spc="-5" dirty="0">
                <a:latin typeface="Arial"/>
                <a:cs typeface="Arial"/>
              </a:rPr>
              <a:t>(continuation of </a:t>
            </a:r>
            <a:r>
              <a:rPr sz="1000" dirty="0">
                <a:latin typeface="Arial"/>
                <a:cs typeface="Arial"/>
              </a:rPr>
              <a:t>same </a:t>
            </a:r>
            <a:r>
              <a:rPr sz="1000" spc="-5" dirty="0">
                <a:latin typeface="Arial"/>
                <a:cs typeface="Arial"/>
              </a:rPr>
              <a:t>regimen until progressive  disease (PD) according to RECIST v1.1, switch to aflibercept and FOLFIRI after PD)  </a:t>
            </a:r>
            <a:r>
              <a:rPr sz="1000" b="1" spc="-20" dirty="0">
                <a:latin typeface="Arial"/>
                <a:cs typeface="Arial"/>
              </a:rPr>
              <a:t>Arm </a:t>
            </a:r>
            <a:r>
              <a:rPr sz="1000" b="1" spc="-5" dirty="0">
                <a:latin typeface="Arial"/>
                <a:cs typeface="Arial"/>
              </a:rPr>
              <a:t>B (early marker-driven switch of anti-angiogenic agent and maintenance of  chemotherapy)</a:t>
            </a:r>
            <a:endParaRPr sz="10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Aflibercept and </a:t>
            </a:r>
            <a:r>
              <a:rPr sz="1000" dirty="0">
                <a:latin typeface="Arial"/>
                <a:cs typeface="Arial"/>
              </a:rPr>
              <a:t>mFOLFOX6 </a:t>
            </a:r>
            <a:r>
              <a:rPr sz="1000" spc="-5" dirty="0">
                <a:latin typeface="Arial"/>
                <a:cs typeface="Arial"/>
              </a:rPr>
              <a:t>(change of </a:t>
            </a:r>
            <a:r>
              <a:rPr sz="1000" spc="-10" dirty="0">
                <a:latin typeface="Arial"/>
                <a:cs typeface="Arial"/>
              </a:rPr>
              <a:t>bevacizumab </a:t>
            </a:r>
            <a:r>
              <a:rPr sz="1000" spc="-5" dirty="0">
                <a:latin typeface="Arial"/>
                <a:cs typeface="Arial"/>
              </a:rPr>
              <a:t>to aflibercept and continuation of  </a:t>
            </a:r>
            <a:r>
              <a:rPr sz="1000" dirty="0">
                <a:latin typeface="Arial"/>
                <a:cs typeface="Arial"/>
              </a:rPr>
              <a:t>mFOLFOX6 </a:t>
            </a:r>
            <a:r>
              <a:rPr sz="1000" spc="-5" dirty="0">
                <a:latin typeface="Arial"/>
                <a:cs typeface="Arial"/>
              </a:rPr>
              <a:t>until PD according to RECIST v1.1, followed by change to FOLFIRI after  PD) All enrolled patients </a:t>
            </a:r>
            <a:r>
              <a:rPr sz="1000" spc="-10" dirty="0">
                <a:latin typeface="Arial"/>
                <a:cs typeface="Arial"/>
              </a:rPr>
              <a:t>will </a:t>
            </a:r>
            <a:r>
              <a:rPr sz="1000" spc="-5" dirty="0">
                <a:latin typeface="Arial"/>
                <a:cs typeface="Arial"/>
              </a:rPr>
              <a:t>be treated 2nd line </a:t>
            </a:r>
            <a:r>
              <a:rPr sz="1000" spc="-10" dirty="0">
                <a:latin typeface="Arial"/>
                <a:cs typeface="Arial"/>
              </a:rPr>
              <a:t>with </a:t>
            </a:r>
            <a:r>
              <a:rPr sz="1000" spc="-5" dirty="0">
                <a:latin typeface="Arial"/>
                <a:cs typeface="Arial"/>
              </a:rPr>
              <a:t>aflibercept</a:t>
            </a:r>
            <a:r>
              <a:rPr sz="1000" spc="8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and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000" spc="-5" dirty="0">
                <a:latin typeface="Arial"/>
                <a:cs typeface="Arial"/>
              </a:rPr>
              <a:t>FOLFIRI every </a:t>
            </a:r>
            <a:r>
              <a:rPr sz="1000" spc="-10" dirty="0">
                <a:latin typeface="Arial"/>
                <a:cs typeface="Arial"/>
              </a:rPr>
              <a:t>two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weeks.</a:t>
            </a:r>
            <a:endParaRPr sz="1000" dirty="0">
              <a:latin typeface="Arial"/>
              <a:cs typeface="Arial"/>
            </a:endParaRPr>
          </a:p>
        </p:txBody>
      </p:sp>
      <p:graphicFrame>
        <p:nvGraphicFramePr>
          <p:cNvPr id="23" name="object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711064"/>
              </p:ext>
            </p:extLst>
          </p:nvPr>
        </p:nvGraphicFramePr>
        <p:xfrm>
          <a:off x="833627" y="5338571"/>
          <a:ext cx="10516235" cy="10835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92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7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05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685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3987">
                <a:tc gridSpan="4">
                  <a:txBody>
                    <a:bodyPr/>
                    <a:lstStyle/>
                    <a:p>
                      <a:pPr marL="16764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Beginn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01.04.2015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167640">
                        <a:lnSpc>
                          <a:spcPts val="1200"/>
                        </a:lnSpc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Ansprechpartner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857">
                <a:tc>
                  <a:txBody>
                    <a:bodyPr/>
                    <a:lstStyle/>
                    <a:p>
                      <a:pPr marL="167640">
                        <a:lnSpc>
                          <a:spcPts val="1055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PI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72745">
                        <a:lnSpc>
                          <a:spcPts val="1055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PD </a:t>
                      </a:r>
                      <a:r>
                        <a:rPr sz="1000" spc="-5" dirty="0" smtClean="0">
                          <a:latin typeface="Arial"/>
                          <a:cs typeface="Arial"/>
                        </a:rPr>
                        <a:t>D</a:t>
                      </a:r>
                      <a:r>
                        <a:rPr lang="de-DE" sz="1000" spc="-5" dirty="0" smtClean="0">
                          <a:latin typeface="Arial"/>
                          <a:cs typeface="Arial"/>
                        </a:rPr>
                        <a:t>r.</a:t>
                      </a:r>
                      <a:r>
                        <a:rPr lang="de-DE" sz="1000" spc="-5" baseline="0" dirty="0" smtClean="0">
                          <a:latin typeface="Arial"/>
                          <a:cs typeface="Arial"/>
                        </a:rPr>
                        <a:t> Marianne Sinn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00050" algn="r">
                        <a:lnSpc>
                          <a:spcPts val="1055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040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– </a:t>
                      </a:r>
                      <a:r>
                        <a:rPr sz="1000" spc="-5" dirty="0" smtClean="0">
                          <a:latin typeface="Arial"/>
                          <a:cs typeface="Arial"/>
                        </a:rPr>
                        <a:t>7410</a:t>
                      </a:r>
                      <a:r>
                        <a:rPr lang="de-DE" sz="1000" spc="-5" dirty="0" smtClean="0">
                          <a:latin typeface="+mn-lt"/>
                          <a:cs typeface="Arial"/>
                        </a:rPr>
                        <a:t> 70434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7034">
                        <a:lnSpc>
                          <a:spcPts val="1055"/>
                        </a:lnSpc>
                      </a:pPr>
                      <a:r>
                        <a:rPr lang="de-DE" sz="1000" u="sng" spc="-5" dirty="0" smtClean="0">
                          <a:solidFill>
                            <a:srgbClr val="0462C1"/>
                          </a:solidFill>
                          <a:uFill>
                            <a:solidFill>
                              <a:srgbClr val="0462C1"/>
                            </a:solidFill>
                          </a:uFill>
                          <a:latin typeface="Arial"/>
                          <a:cs typeface="Arial"/>
                        </a:rPr>
                        <a:t>ma.sinn@uke.de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262">
                <a:tc>
                  <a:txBody>
                    <a:bodyPr/>
                    <a:lstStyle/>
                    <a:p>
                      <a:pPr marL="167640">
                        <a:lnSpc>
                          <a:spcPts val="1100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SI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72745">
                        <a:lnSpc>
                          <a:spcPts val="1100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PD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Dr.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Andreas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Block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00050" algn="r">
                        <a:lnSpc>
                          <a:spcPts val="1100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040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– 7410</a:t>
                      </a:r>
                      <a:r>
                        <a:rPr sz="1000" spc="-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56305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7034">
                        <a:lnSpc>
                          <a:spcPts val="1100"/>
                        </a:lnSpc>
                      </a:pPr>
                      <a:r>
                        <a:rPr sz="1000" u="sng" spc="-5" dirty="0">
                          <a:solidFill>
                            <a:srgbClr val="0462C1"/>
                          </a:solidFill>
                          <a:uFill>
                            <a:solidFill>
                              <a:srgbClr val="0462C1"/>
                            </a:solidFill>
                          </a:uFill>
                          <a:latin typeface="Arial"/>
                          <a:cs typeface="Arial"/>
                          <a:hlinkClick r:id="rId2"/>
                        </a:rPr>
                        <a:t>a.block@uke.de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256">
                <a:tc>
                  <a:txBody>
                    <a:bodyPr/>
                    <a:lstStyle/>
                    <a:p>
                      <a:pPr marL="167640">
                        <a:lnSpc>
                          <a:spcPts val="1145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SK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2745">
                        <a:lnSpc>
                          <a:spcPts val="1145"/>
                        </a:lnSpc>
                      </a:pPr>
                      <a:r>
                        <a:rPr lang="de-DE" sz="1000" dirty="0" smtClean="0">
                          <a:latin typeface="Arial"/>
                          <a:cs typeface="Arial"/>
                        </a:rPr>
                        <a:t>Inga Bitdinger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9415" algn="r">
                        <a:lnSpc>
                          <a:spcPts val="1145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040 – 7410</a:t>
                      </a:r>
                      <a:r>
                        <a:rPr sz="1000" spc="-13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de-DE" sz="1000" spc="-5" dirty="0" smtClean="0">
                          <a:latin typeface="Arial"/>
                          <a:cs typeface="Arial"/>
                        </a:rPr>
                        <a:t>54354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7034">
                        <a:lnSpc>
                          <a:spcPts val="1145"/>
                        </a:lnSpc>
                      </a:pPr>
                      <a:r>
                        <a:rPr lang="de-DE" sz="1000" u="sng" spc="-5" dirty="0" err="1" smtClean="0">
                          <a:solidFill>
                            <a:srgbClr val="0462C1"/>
                          </a:solidFill>
                          <a:uFill>
                            <a:solidFill>
                              <a:srgbClr val="0462C1"/>
                            </a:solidFill>
                          </a:uFill>
                          <a:latin typeface="Arial"/>
                          <a:cs typeface="Arial"/>
                          <a:hlinkClick r:id="rId3"/>
                        </a:rPr>
                        <a:t>i.bitdinger</a:t>
                      </a:r>
                      <a:r>
                        <a:rPr sz="1000" u="sng" spc="-5" dirty="0" smtClean="0">
                          <a:solidFill>
                            <a:srgbClr val="0462C1"/>
                          </a:solidFill>
                          <a:uFill>
                            <a:solidFill>
                              <a:srgbClr val="0462C1"/>
                            </a:solidFill>
                          </a:uFill>
                          <a:latin typeface="Arial"/>
                          <a:cs typeface="Arial"/>
                          <a:hlinkClick r:id="rId3"/>
                        </a:rPr>
                        <a:t>@uke.de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4" name="object 24"/>
          <p:cNvSpPr txBox="1"/>
          <p:nvPr/>
        </p:nvSpPr>
        <p:spPr>
          <a:xfrm>
            <a:off x="4092702" y="4794884"/>
            <a:ext cx="4008120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latin typeface="Arial"/>
                <a:cs typeface="Arial"/>
              </a:rPr>
              <a:t>Ergänzende Informationen sind unter </a:t>
            </a:r>
            <a:r>
              <a:rPr sz="1000" b="1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4"/>
              </a:rPr>
              <a:t>ClinicalTrials.gov</a:t>
            </a:r>
            <a:r>
              <a:rPr sz="1000" b="1" spc="55" dirty="0">
                <a:solidFill>
                  <a:srgbClr val="0462C1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verfügbar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lang="de-DE" spc="-5" smtClean="0"/>
              <a:t>1</a:t>
            </a:fld>
            <a:endParaRPr lang="de-DE" spc="-5" dirty="0"/>
          </a:p>
        </p:txBody>
      </p:sp>
    </p:spTree>
    <p:extLst>
      <p:ext uri="{BB962C8B-B14F-4D97-AF65-F5344CB8AC3E}">
        <p14:creationId xmlns:p14="http://schemas.microsoft.com/office/powerpoint/2010/main" val="274014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 w="9525">
          <a:solidFill>
            <a:schemeClr val="tx1"/>
          </a:solidFill>
          <a:miter lim="800000"/>
          <a:headEnd/>
          <a:tailEnd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wrap="square">
        <a:spAutoFit/>
      </a:bodyPr>
      <a:lstStyle>
        <a:defPPr eaLnBrk="1" hangingPunct="1">
          <a:defRPr b="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294</Words>
  <Application>Microsoft Office PowerPoint</Application>
  <PresentationFormat>Breitbild</PresentationFormat>
  <Paragraphs>36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</vt:lpstr>
      <vt:lpstr>PERMAD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Trialfinder Offene Studien</dc:title>
  <dc:creator>Hunter</dc:creator>
  <cp:lastModifiedBy>Boehlke</cp:lastModifiedBy>
  <cp:revision>749</cp:revision>
  <cp:lastPrinted>2020-01-29T11:40:00Z</cp:lastPrinted>
  <dcterms:created xsi:type="dcterms:W3CDTF">2017-03-19T13:32:17Z</dcterms:created>
  <dcterms:modified xsi:type="dcterms:W3CDTF">2020-07-08T07:56:06Z</dcterms:modified>
</cp:coreProperties>
</file>