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12192000" cy="6858000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0066FF"/>
    <a:srgbClr val="CE665F"/>
    <a:srgbClr val="FF8181"/>
    <a:srgbClr val="00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51" autoAdjust="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8360" y="0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9D418-7655-4FE0-8D18-FF0876E3119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377049"/>
            <a:ext cx="2922165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8360" y="9377049"/>
            <a:ext cx="2922164" cy="4956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11CDB-91BE-479D-BCE0-75E454037A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811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3F389-810F-47A2-8259-227E6853EBE1}" type="datetimeFigureOut">
              <a:rPr lang="de-DE" smtClean="0"/>
              <a:t>08.07.2020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4212" y="4751225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8971" y="9377322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BD57F-0FE5-4551-B397-B87AA93320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1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1"/>
          <p:cNvSpPr>
            <a:spLocks noGrp="1"/>
          </p:cNvSpPr>
          <p:nvPr>
            <p:ph sz="quarter" idx="13" hasCustomPrompt="1"/>
          </p:nvPr>
        </p:nvSpPr>
        <p:spPr>
          <a:xfrm>
            <a:off x="8493212" y="1096963"/>
            <a:ext cx="2860589" cy="72720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pPr lvl="0"/>
            <a:r>
              <a:rPr lang="de-DE" altLang="de-DE" b="0" dirty="0" smtClean="0">
                <a:solidFill>
                  <a:schemeClr val="tx2"/>
                </a:solidFill>
              </a:rPr>
              <a:t>Ansprechpartner im Zentrum für Onkologie</a:t>
            </a:r>
            <a:endParaRPr lang="de-DE" dirty="0"/>
          </a:p>
        </p:txBody>
      </p:sp>
      <p:cxnSp>
        <p:nvCxnSpPr>
          <p:cNvPr id="14" name="Gerader Verbinder 13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pic>
        <p:nvPicPr>
          <p:cNvPr id="16" name="Grafik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2AB4D7-E6D3-47DE-A19A-9B39C5C70CB5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96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1E0E93A-6644-44A9-8326-E40F5B264AFA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9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Gerader Verbinder 16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6"/>
          </p:nvPr>
        </p:nvSpPr>
        <p:spPr>
          <a:xfrm>
            <a:off x="838201" y="4484186"/>
            <a:ext cx="10515600" cy="1861584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23" name="Textplatzhalter 2"/>
          <p:cNvSpPr>
            <a:spLocks noGrp="1"/>
          </p:cNvSpPr>
          <p:nvPr>
            <p:ph type="body" idx="17"/>
          </p:nvPr>
        </p:nvSpPr>
        <p:spPr>
          <a:xfrm>
            <a:off x="838200" y="1113466"/>
            <a:ext cx="10515600" cy="52872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pic>
        <p:nvPicPr>
          <p:cNvPr id="12" name="Grafik 11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liennummernplatzhalter 5"/>
          <p:cNvSpPr>
            <a:spLocks noGrp="1"/>
          </p:cNvSpPr>
          <p:nvPr>
            <p:ph type="sldNum" sz="quarter" idx="18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637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465977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0ABD3B-7859-486D-A03C-C5B26122AB0D}" type="datetime1">
              <a:rPr lang="de-DE" smtClean="0"/>
              <a:t>08.07.2020</a:t>
            </a:fld>
            <a:endParaRPr lang="de-DE" dirty="0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1" y="6492147"/>
            <a:ext cx="4114800" cy="365125"/>
          </a:xfrm>
        </p:spPr>
        <p:txBody>
          <a:bodyPr anchor="b"/>
          <a:lstStyle/>
          <a:p>
            <a:r>
              <a:rPr lang="de-DE" smtClean="0"/>
              <a:t>© Block/Böhlke Version 8.2</a:t>
            </a:r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80951" y="365126"/>
            <a:ext cx="5914768" cy="639890"/>
          </a:xfrm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pic>
        <p:nvPicPr>
          <p:cNvPr id="11" name="Bild 7" descr="HWT_Logo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platzhalter 2"/>
          <p:cNvSpPr>
            <a:spLocks noGrp="1"/>
          </p:cNvSpPr>
          <p:nvPr>
            <p:ph type="body" idx="15"/>
          </p:nvPr>
        </p:nvSpPr>
        <p:spPr>
          <a:xfrm>
            <a:off x="838201" y="1112723"/>
            <a:ext cx="10515600" cy="482812"/>
          </a:xfrm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spcBef>
                <a:spcPts val="200"/>
              </a:spcBef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</a:t>
            </a:r>
          </a:p>
          <a:p>
            <a:pPr lvl="0"/>
            <a:r>
              <a:rPr lang="de-DE" dirty="0" smtClean="0"/>
              <a:t>Textmasters bearbeiten</a:t>
            </a:r>
          </a:p>
        </p:txBody>
      </p:sp>
      <p:cxnSp>
        <p:nvCxnSpPr>
          <p:cNvPr id="13" name="Gerader Verbinder 12"/>
          <p:cNvCxnSpPr/>
          <p:nvPr userDrawn="1"/>
        </p:nvCxnSpPr>
        <p:spPr>
          <a:xfrm>
            <a:off x="757881" y="6422256"/>
            <a:ext cx="10676238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 userDrawn="1"/>
        </p:nvSpPr>
        <p:spPr>
          <a:xfrm>
            <a:off x="8277483" y="6498743"/>
            <a:ext cx="205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hlinkClick r:id="" action="ppaction://hlinkshowjump?jump=firstslide"/>
              </a:rPr>
              <a:t>Entitäten</a:t>
            </a:r>
            <a:endParaRPr lang="de-DE" sz="1400" dirty="0"/>
          </a:p>
        </p:txBody>
      </p:sp>
      <p:sp>
        <p:nvSpPr>
          <p:cNvPr id="17" name="Textplatzhalter 2"/>
          <p:cNvSpPr>
            <a:spLocks noGrp="1"/>
          </p:cNvSpPr>
          <p:nvPr>
            <p:ph type="body" idx="16"/>
          </p:nvPr>
        </p:nvSpPr>
        <p:spPr>
          <a:xfrm>
            <a:off x="838200" y="5544518"/>
            <a:ext cx="10515600" cy="8012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pic>
        <p:nvPicPr>
          <p:cNvPr id="15" name="Grafik 14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155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fld id="{03AF087D-FBE5-4584-84D6-606EDCBB16D7}" type="datetime1">
              <a:rPr lang="de-DE" spc="-5" smtClean="0"/>
              <a:t>08.07.2020</a:t>
            </a:fld>
            <a:endParaRPr lang="de-DE"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20"/>
              </a:spcBef>
            </a:pPr>
            <a:endParaRPr spc="-5" dirty="0"/>
          </a:p>
        </p:txBody>
      </p:sp>
      <p:sp>
        <p:nvSpPr>
          <p:cNvPr id="7" name="Holder 4"/>
          <p:cNvSpPr>
            <a:spLocks noGrp="1"/>
          </p:cNvSpPr>
          <p:nvPr>
            <p:ph type="ftr" sz="quarter" idx="5"/>
          </p:nvPr>
        </p:nvSpPr>
        <p:spPr>
          <a:xfrm>
            <a:off x="5164073" y="6553200"/>
            <a:ext cx="1861184" cy="1795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de-DE" smtClean="0"/>
              <a:t>© Block/Böhlke Version 8.2</a:t>
            </a:r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746229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15DA-199F-4086-B233-D7D3CFB2E7BA}" type="datetime1">
              <a:rPr lang="de-DE" smtClean="0"/>
              <a:t>08.07.2020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Block/Böhlke Version 8.2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7" name="Grafik 6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43016"/>
            <a:ext cx="71628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7" descr="HWT_Logo_RGB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08845"/>
            <a:ext cx="2209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012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  <p:sldLayoutId id="2147483661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.frenzel@uke.de" TargetMode="External"/><Relationship Id="rId2" Type="http://schemas.openxmlformats.org/officeDocument/2006/relationships/hyperlink" Target="mailto:ma.sinn@uke.d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linicaltrials.gov/ct2/show/NCT03750786?term=ISO-CC-007&amp;amp;rank=1" TargetMode="External"/><Relationship Id="rId5" Type="http://schemas.openxmlformats.org/officeDocument/2006/relationships/image" Target="../media/image3.jpg"/><Relationship Id="rId4" Type="http://schemas.openxmlformats.org/officeDocument/2006/relationships/hyperlink" Target="mailto:i.bitdinger@uke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7427" y="6422135"/>
            <a:ext cx="10676255" cy="0"/>
          </a:xfrm>
          <a:custGeom>
            <a:avLst/>
            <a:gdLst/>
            <a:ahLst/>
            <a:cxnLst/>
            <a:rect l="l" t="t" r="r" b="b"/>
            <a:pathLst>
              <a:path w="10676255">
                <a:moveTo>
                  <a:pt x="0" y="0"/>
                </a:moveTo>
                <a:lnTo>
                  <a:pt x="10676255" y="0"/>
                </a:lnTo>
              </a:path>
            </a:pathLst>
          </a:custGeom>
          <a:ln w="6096">
            <a:solidFill>
              <a:srgbClr val="76707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5324983" y="497205"/>
            <a:ext cx="14274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IS</a:t>
            </a:r>
            <a:r>
              <a:rPr dirty="0"/>
              <a:t>O-</a:t>
            </a:r>
            <a:r>
              <a:rPr spc="5" dirty="0"/>
              <a:t>CC</a:t>
            </a:r>
            <a:r>
              <a:rPr dirty="0"/>
              <a:t>-007</a:t>
            </a:r>
          </a:p>
        </p:txBody>
      </p:sp>
      <p:sp>
        <p:nvSpPr>
          <p:cNvPr id="20" name="object 20"/>
          <p:cNvSpPr/>
          <p:nvPr/>
        </p:nvSpPr>
        <p:spPr>
          <a:xfrm>
            <a:off x="838200" y="5518403"/>
            <a:ext cx="10515600" cy="828040"/>
          </a:xfrm>
          <a:custGeom>
            <a:avLst/>
            <a:gdLst/>
            <a:ahLst/>
            <a:cxnLst/>
            <a:rect l="l" t="t" r="r" b="b"/>
            <a:pathLst>
              <a:path w="10515600" h="828039">
                <a:moveTo>
                  <a:pt x="0" y="827532"/>
                </a:moveTo>
                <a:lnTo>
                  <a:pt x="10515600" y="827532"/>
                </a:lnTo>
                <a:lnTo>
                  <a:pt x="10515600" y="0"/>
                </a:lnTo>
                <a:lnTo>
                  <a:pt x="0" y="0"/>
                </a:lnTo>
                <a:lnTo>
                  <a:pt x="0" y="82753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 txBox="1"/>
          <p:nvPr/>
        </p:nvSpPr>
        <p:spPr>
          <a:xfrm>
            <a:off x="916939" y="5548376"/>
            <a:ext cx="1293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Ansprechpartner</a:t>
            </a:r>
            <a:r>
              <a:rPr sz="1200" spc="-5" dirty="0">
                <a:latin typeface="Arial"/>
                <a:cs typeface="Arial"/>
              </a:rPr>
              <a:t>:</a:t>
            </a:r>
            <a:endParaRPr sz="1200" dirty="0">
              <a:latin typeface="Arial"/>
              <a:cs typeface="Arial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907522" y="5758392"/>
          <a:ext cx="6895465" cy="5360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1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7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6569">
                <a:tc>
                  <a:txBody>
                    <a:bodyPr/>
                    <a:lstStyle/>
                    <a:p>
                      <a:pPr marL="2159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PI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9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Marianne</a:t>
                      </a:r>
                      <a:r>
                        <a:rPr sz="1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Sinn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2735" algn="r">
                        <a:lnSpc>
                          <a:spcPts val="129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7410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70434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ts val="129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  <a:hlinkClick r:id="rId2"/>
                        </a:rPr>
                        <a:t>ma.sinn@uke.de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79">
                <a:tc>
                  <a:txBody>
                    <a:bodyPr/>
                    <a:lstStyle/>
                    <a:p>
                      <a:pPr marL="21590">
                        <a:lnSpc>
                          <a:spcPts val="134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SI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Christian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Frenzel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7410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50880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  <a:hlinkClick r:id="rId3"/>
                        </a:rPr>
                        <a:t>c.frenzel@uke.de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569">
                <a:tc>
                  <a:txBody>
                    <a:bodyPr/>
                    <a:lstStyle/>
                    <a:p>
                      <a:pPr marL="21590">
                        <a:lnSpc>
                          <a:spcPts val="129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SK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1290"/>
                        </a:lnSpc>
                      </a:pPr>
                      <a:r>
                        <a:rPr lang="de-DE" sz="1200" spc="-5" dirty="0" smtClean="0">
                          <a:latin typeface="Arial"/>
                          <a:cs typeface="Arial"/>
                        </a:rPr>
                        <a:t>Inga Bitdinger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93370" algn="r">
                        <a:lnSpc>
                          <a:spcPts val="1290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040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–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7410</a:t>
                      </a:r>
                      <a:r>
                        <a:rPr sz="1200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de-DE" sz="1200" spc="-5" dirty="0" smtClean="0">
                          <a:latin typeface="Arial"/>
                          <a:cs typeface="Arial"/>
                        </a:rPr>
                        <a:t>4354</a:t>
                      </a:r>
                      <a:endParaRPr sz="12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ts val="1290"/>
                        </a:lnSpc>
                      </a:pPr>
                      <a:r>
                        <a:rPr lang="de-DE" sz="1200" spc="-5" dirty="0" smtClean="0">
                          <a:latin typeface="Arial"/>
                          <a:cs typeface="Arial"/>
                          <a:hlinkClick r:id="rId4"/>
                        </a:rPr>
                        <a:t>i.bitdinger@uke.de</a:t>
                      </a:r>
                      <a:r>
                        <a:rPr lang="de-DE" sz="1200" spc="0" baseline="0" dirty="0">
                          <a:latin typeface="Arial"/>
                          <a:cs typeface="Arial"/>
                        </a:rPr>
                        <a:t> </a:t>
                      </a:r>
                      <a:endParaRPr lang="de-DE" sz="1200" spc="-5" dirty="0" smtClean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829055" y="1040891"/>
            <a:ext cx="10515600" cy="52895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88290" marR="281940" algn="ctr">
              <a:lnSpc>
                <a:spcPct val="70000"/>
              </a:lnSpc>
              <a:spcBef>
                <a:spcPts val="350"/>
              </a:spcBef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randomized, </a:t>
            </a:r>
            <a:r>
              <a:rPr sz="1200" spc="-10" dirty="0">
                <a:latin typeface="Arial"/>
                <a:cs typeface="Arial"/>
              </a:rPr>
              <a:t>multicenter, </a:t>
            </a:r>
            <a:r>
              <a:rPr sz="1200" spc="-5" dirty="0">
                <a:latin typeface="Arial"/>
                <a:cs typeface="Arial"/>
              </a:rPr>
              <a:t>parallel-group, Phase </a:t>
            </a:r>
            <a:r>
              <a:rPr sz="1200" dirty="0">
                <a:latin typeface="Arial"/>
                <a:cs typeface="Arial"/>
              </a:rPr>
              <a:t>III study to compare the efficacy of </a:t>
            </a:r>
            <a:r>
              <a:rPr sz="1200" spc="-5" dirty="0">
                <a:latin typeface="Arial"/>
                <a:cs typeface="Arial"/>
              </a:rPr>
              <a:t>arfolitixorin versus leucovorin in combination with 5-fluorouracil,  oxaliplatin, and bevacizumab in patients with advanced </a:t>
            </a:r>
            <a:r>
              <a:rPr sz="1200" dirty="0">
                <a:latin typeface="Arial"/>
                <a:cs typeface="Arial"/>
              </a:rPr>
              <a:t>colorectal</a:t>
            </a:r>
            <a:r>
              <a:rPr sz="1200" spc="-13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cancer</a:t>
            </a:r>
            <a:endParaRPr sz="1200" dirty="0">
              <a:latin typeface="Arial"/>
              <a:cs typeface="Arial"/>
            </a:endParaRPr>
          </a:p>
          <a:p>
            <a:pPr marL="635" algn="ctr">
              <a:lnSpc>
                <a:spcPts val="1210"/>
              </a:lnSpc>
            </a:pPr>
            <a:r>
              <a:rPr sz="1200" dirty="0">
                <a:latin typeface="Arial"/>
                <a:cs typeface="Arial"/>
              </a:rPr>
              <a:t>Protocol Number: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IS0-CC-007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38200" y="1716023"/>
            <a:ext cx="6243828" cy="31528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4075303" y="1728597"/>
            <a:ext cx="7193915" cy="3714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2707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Inclusion criteria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(extract):</a:t>
            </a:r>
            <a:endParaRPr sz="1000" dirty="0">
              <a:latin typeface="Arial"/>
              <a:cs typeface="Arial"/>
            </a:endParaRPr>
          </a:p>
          <a:p>
            <a:pPr marL="3368040" indent="-140335">
              <a:lnSpc>
                <a:spcPct val="100000"/>
              </a:lnSpc>
              <a:buAutoNum type="arabicPeriod"/>
              <a:tabLst>
                <a:tab pos="3368675" algn="l"/>
              </a:tabLst>
            </a:pPr>
            <a:r>
              <a:rPr sz="1000" spc="-5" dirty="0">
                <a:latin typeface="Arial"/>
                <a:cs typeface="Arial"/>
              </a:rPr>
              <a:t>Colorectal adenocarcinoma verified by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biopsy.</a:t>
            </a:r>
            <a:endParaRPr sz="1000" dirty="0">
              <a:latin typeface="Arial"/>
              <a:cs typeface="Arial"/>
            </a:endParaRPr>
          </a:p>
          <a:p>
            <a:pPr marL="3227705" marR="17145">
              <a:lnSpc>
                <a:spcPct val="100000"/>
              </a:lnSpc>
              <a:buAutoNum type="arabicPeriod"/>
              <a:tabLst>
                <a:tab pos="3368040" algn="l"/>
              </a:tabLst>
            </a:pPr>
            <a:r>
              <a:rPr sz="1000" spc="-5" dirty="0">
                <a:latin typeface="Arial"/>
                <a:cs typeface="Arial"/>
              </a:rPr>
              <a:t>Availability of biopsy material, from the </a:t>
            </a:r>
            <a:r>
              <a:rPr sz="1000" dirty="0">
                <a:latin typeface="Arial"/>
                <a:cs typeface="Arial"/>
              </a:rPr>
              <a:t>primary tumor </a:t>
            </a:r>
            <a:r>
              <a:rPr sz="1000" spc="-5" dirty="0">
                <a:latin typeface="Arial"/>
                <a:cs typeface="Arial"/>
              </a:rPr>
              <a:t>or </a:t>
            </a:r>
            <a:r>
              <a:rPr sz="1000" dirty="0">
                <a:latin typeface="Arial"/>
                <a:cs typeface="Arial"/>
              </a:rPr>
              <a:t>metastasis,  </a:t>
            </a:r>
            <a:r>
              <a:rPr sz="1000" spc="-10" dirty="0">
                <a:latin typeface="Arial"/>
                <a:cs typeface="Arial"/>
              </a:rPr>
              <a:t>allowing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10" dirty="0">
                <a:latin typeface="Arial"/>
                <a:cs typeface="Arial"/>
              </a:rPr>
              <a:t>analysis </a:t>
            </a:r>
            <a:r>
              <a:rPr sz="1000" spc="-5" dirty="0">
                <a:latin typeface="Arial"/>
                <a:cs typeface="Arial"/>
              </a:rPr>
              <a:t>of </a:t>
            </a:r>
            <a:r>
              <a:rPr sz="1000" dirty="0">
                <a:latin typeface="Arial"/>
                <a:cs typeface="Arial"/>
              </a:rPr>
              <a:t>tumor </a:t>
            </a:r>
            <a:r>
              <a:rPr sz="1000" spc="-5" dirty="0">
                <a:latin typeface="Arial"/>
                <a:cs typeface="Arial"/>
              </a:rPr>
              <a:t>gene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expression.</a:t>
            </a:r>
            <a:endParaRPr sz="1000" dirty="0">
              <a:latin typeface="Arial"/>
              <a:cs typeface="Arial"/>
            </a:endParaRPr>
          </a:p>
          <a:p>
            <a:pPr marL="3227705" marR="38100">
              <a:lnSpc>
                <a:spcPct val="100000"/>
              </a:lnSpc>
              <a:buAutoNum type="arabicPeriod"/>
              <a:tabLst>
                <a:tab pos="3368040" algn="l"/>
              </a:tabLst>
            </a:pPr>
            <a:r>
              <a:rPr sz="1000" spc="-5" dirty="0">
                <a:latin typeface="Arial"/>
                <a:cs typeface="Arial"/>
              </a:rPr>
              <a:t>Non-resectable metastatic CRC planned </a:t>
            </a:r>
            <a:r>
              <a:rPr sz="1000" dirty="0">
                <a:latin typeface="Arial"/>
                <a:cs typeface="Arial"/>
              </a:rPr>
              <a:t>for first </a:t>
            </a:r>
            <a:r>
              <a:rPr sz="1000" spc="-5" dirty="0">
                <a:latin typeface="Arial"/>
                <a:cs typeface="Arial"/>
              </a:rPr>
              <a:t>line therapy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dirty="0">
                <a:latin typeface="Arial"/>
                <a:cs typeface="Arial"/>
              </a:rPr>
              <a:t>5-  </a:t>
            </a:r>
            <a:r>
              <a:rPr sz="1000" spc="-5" dirty="0">
                <a:latin typeface="Arial"/>
                <a:cs typeface="Arial"/>
              </a:rPr>
              <a:t>FU, Leucovorin, oxaliplatin, and bevacizumab.</a:t>
            </a:r>
            <a:endParaRPr sz="1000" dirty="0">
              <a:latin typeface="Arial"/>
              <a:cs typeface="Arial"/>
            </a:endParaRPr>
          </a:p>
          <a:p>
            <a:pPr marL="3227705" marR="36830">
              <a:lnSpc>
                <a:spcPct val="100000"/>
              </a:lnSpc>
              <a:buAutoNum type="arabicPeriod"/>
              <a:tabLst>
                <a:tab pos="3368040" algn="l"/>
              </a:tabLst>
            </a:pPr>
            <a:r>
              <a:rPr sz="1000" spc="-10" dirty="0">
                <a:latin typeface="Arial"/>
                <a:cs typeface="Arial"/>
              </a:rPr>
              <a:t>Evaluable </a:t>
            </a:r>
            <a:r>
              <a:rPr sz="1000" spc="-5" dirty="0">
                <a:latin typeface="Arial"/>
                <a:cs typeface="Arial"/>
              </a:rPr>
              <a:t>disease </a:t>
            </a:r>
            <a:r>
              <a:rPr sz="1000" spc="-10" dirty="0">
                <a:latin typeface="Arial"/>
                <a:cs typeface="Arial"/>
              </a:rPr>
              <a:t>with </a:t>
            </a:r>
            <a:r>
              <a:rPr sz="1000" spc="-5" dirty="0">
                <a:latin typeface="Arial"/>
                <a:cs typeface="Arial"/>
              </a:rPr>
              <a:t>at least one measurable lesion of metastatic  disease (≥10 </a:t>
            </a:r>
            <a:r>
              <a:rPr sz="1000" spc="5" dirty="0">
                <a:latin typeface="Arial"/>
                <a:cs typeface="Arial"/>
              </a:rPr>
              <a:t>mm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longest diameter on </a:t>
            </a:r>
            <a:r>
              <a:rPr sz="1000" spc="-10" dirty="0">
                <a:latin typeface="Arial"/>
                <a:cs typeface="Arial"/>
              </a:rPr>
              <a:t>axial </a:t>
            </a:r>
            <a:r>
              <a:rPr sz="1000" spc="-5" dirty="0">
                <a:latin typeface="Arial"/>
                <a:cs typeface="Arial"/>
              </a:rPr>
              <a:t>image on </a:t>
            </a:r>
            <a:r>
              <a:rPr sz="1000" dirty="0">
                <a:latin typeface="Arial"/>
                <a:cs typeface="Arial"/>
              </a:rPr>
              <a:t>CT-scan </a:t>
            </a:r>
            <a:r>
              <a:rPr sz="1000" spc="-5" dirty="0">
                <a:latin typeface="Arial"/>
                <a:cs typeface="Arial"/>
              </a:rPr>
              <a:t>or  alternatively MRI </a:t>
            </a:r>
            <a:r>
              <a:rPr sz="1000" spc="-10" dirty="0">
                <a:latin typeface="Arial"/>
                <a:cs typeface="Arial"/>
              </a:rPr>
              <a:t>with &lt;5 </a:t>
            </a:r>
            <a:r>
              <a:rPr sz="1000" spc="5" dirty="0">
                <a:latin typeface="Arial"/>
                <a:cs typeface="Arial"/>
              </a:rPr>
              <a:t>mm</a:t>
            </a:r>
            <a:r>
              <a:rPr sz="1000" spc="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reconstruction</a:t>
            </a:r>
            <a:endParaRPr sz="1000" dirty="0">
              <a:latin typeface="Arial"/>
              <a:cs typeface="Arial"/>
            </a:endParaRPr>
          </a:p>
          <a:p>
            <a:pPr marL="3244850">
              <a:lnSpc>
                <a:spcPct val="100000"/>
              </a:lnSpc>
              <a:spcBef>
                <a:spcPts val="600"/>
              </a:spcBef>
            </a:pPr>
            <a:r>
              <a:rPr sz="1000" b="1" spc="-5" dirty="0">
                <a:latin typeface="Arial"/>
                <a:cs typeface="Arial"/>
              </a:rPr>
              <a:t>Exclusion Criteria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(extract):</a:t>
            </a:r>
            <a:endParaRPr sz="1000" dirty="0">
              <a:latin typeface="Arial"/>
              <a:cs typeface="Arial"/>
            </a:endParaRPr>
          </a:p>
          <a:p>
            <a:pPr marL="3244850" marR="5080" algn="just">
              <a:lnSpc>
                <a:spcPct val="100000"/>
              </a:lnSpc>
              <a:buAutoNum type="arabicPeriod"/>
              <a:tabLst>
                <a:tab pos="3385820" algn="l"/>
              </a:tabLst>
            </a:pPr>
            <a:r>
              <a:rPr sz="1000" spc="-5" dirty="0">
                <a:latin typeface="Arial"/>
                <a:cs typeface="Arial"/>
              </a:rPr>
              <a:t>Malignant </a:t>
            </a:r>
            <a:r>
              <a:rPr sz="1000" dirty="0">
                <a:latin typeface="Arial"/>
                <a:cs typeface="Arial"/>
              </a:rPr>
              <a:t>tumors </a:t>
            </a:r>
            <a:r>
              <a:rPr sz="1000" spc="-5" dirty="0">
                <a:latin typeface="Arial"/>
                <a:cs typeface="Arial"/>
              </a:rPr>
              <a:t>other than colorectal adenocarcinomas (current or  </a:t>
            </a:r>
            <a:r>
              <a:rPr sz="1000" spc="-10" dirty="0">
                <a:latin typeface="Arial"/>
                <a:cs typeface="Arial"/>
              </a:rPr>
              <a:t>within </a:t>
            </a:r>
            <a:r>
              <a:rPr sz="1000" spc="-5" dirty="0">
                <a:latin typeface="Arial"/>
                <a:cs typeface="Arial"/>
              </a:rPr>
              <a:t>the previous five </a:t>
            </a:r>
            <a:r>
              <a:rPr sz="1000" spc="-10" dirty="0">
                <a:latin typeface="Arial"/>
                <a:cs typeface="Arial"/>
              </a:rPr>
              <a:t>years), with </a:t>
            </a:r>
            <a:r>
              <a:rPr sz="1000" spc="-5" dirty="0">
                <a:latin typeface="Arial"/>
                <a:cs typeface="Arial"/>
              </a:rPr>
              <a:t>the exception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-5" dirty="0">
                <a:latin typeface="Arial"/>
                <a:cs typeface="Arial"/>
              </a:rPr>
              <a:t>curatively treated  non-melanoma </a:t>
            </a:r>
            <a:r>
              <a:rPr sz="1000" dirty="0">
                <a:latin typeface="Arial"/>
                <a:cs typeface="Arial"/>
              </a:rPr>
              <a:t>skin </a:t>
            </a:r>
            <a:r>
              <a:rPr sz="1000" spc="-5" dirty="0">
                <a:latin typeface="Arial"/>
                <a:cs typeface="Arial"/>
              </a:rPr>
              <a:t>cancer or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situ carcinoma of the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cervix.</a:t>
            </a:r>
            <a:endParaRPr sz="1000" dirty="0">
              <a:latin typeface="Arial"/>
              <a:cs typeface="Arial"/>
            </a:endParaRPr>
          </a:p>
          <a:p>
            <a:pPr marL="3244850" marR="12192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385820" algn="l"/>
              </a:tabLst>
            </a:pPr>
            <a:r>
              <a:rPr sz="1000" spc="-5" dirty="0">
                <a:latin typeface="Arial"/>
                <a:cs typeface="Arial"/>
              </a:rPr>
              <a:t>Less than 6 months </a:t>
            </a:r>
            <a:r>
              <a:rPr sz="1000" spc="-10" dirty="0">
                <a:latin typeface="Arial"/>
                <a:cs typeface="Arial"/>
              </a:rPr>
              <a:t>between </a:t>
            </a:r>
            <a:r>
              <a:rPr sz="1000" spc="-5" dirty="0">
                <a:latin typeface="Arial"/>
                <a:cs typeface="Arial"/>
              </a:rPr>
              <a:t>randomization and completion of the  last anti-cancer treatment  (chemotherapy/radiotherapy/immunotherapy/surgery, etc.). (NB:  Rectal cancer treatment shorter than 8 weeks of chemo/radiation  therapy is</a:t>
            </a:r>
            <a:r>
              <a:rPr sz="1000" spc="-10" dirty="0">
                <a:latin typeface="Arial"/>
                <a:cs typeface="Arial"/>
              </a:rPr>
              <a:t> allowed.)</a:t>
            </a:r>
            <a:endParaRPr sz="1000" dirty="0">
              <a:latin typeface="Arial"/>
              <a:cs typeface="Arial"/>
            </a:endParaRPr>
          </a:p>
          <a:p>
            <a:pPr marL="3244850" marR="586105">
              <a:lnSpc>
                <a:spcPct val="100000"/>
              </a:lnSpc>
              <a:buAutoNum type="arabicPeriod"/>
              <a:tabLst>
                <a:tab pos="3385820" algn="l"/>
              </a:tabLst>
            </a:pPr>
            <a:r>
              <a:rPr sz="1000" spc="-5" dirty="0">
                <a:latin typeface="Arial"/>
                <a:cs typeface="Arial"/>
              </a:rPr>
              <a:t>Confirmation of progressive disease </a:t>
            </a:r>
            <a:r>
              <a:rPr sz="1000" spc="-10" dirty="0">
                <a:latin typeface="Arial"/>
                <a:cs typeface="Arial"/>
              </a:rPr>
              <a:t>within </a:t>
            </a:r>
            <a:r>
              <a:rPr sz="1000" spc="-5" dirty="0">
                <a:latin typeface="Arial"/>
                <a:cs typeface="Arial"/>
              </a:rPr>
              <a:t>6 months after  completion of prior anti-cancer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treatment.</a:t>
            </a:r>
            <a:endParaRPr sz="1000" dirty="0">
              <a:latin typeface="Arial"/>
              <a:cs typeface="Arial"/>
            </a:endParaRPr>
          </a:p>
          <a:p>
            <a:pPr marL="3385185" indent="-140335">
              <a:lnSpc>
                <a:spcPct val="100000"/>
              </a:lnSpc>
              <a:buAutoNum type="arabicPeriod"/>
              <a:tabLst>
                <a:tab pos="3385820" algn="l"/>
              </a:tabLst>
            </a:pPr>
            <a:r>
              <a:rPr sz="1000" spc="-5" dirty="0">
                <a:latin typeface="Arial"/>
                <a:cs typeface="Arial"/>
              </a:rPr>
              <a:t>Indication for any metastatic Colo-rectal Cancer </a:t>
            </a:r>
            <a:r>
              <a:rPr sz="1000" dirty="0">
                <a:latin typeface="Arial"/>
                <a:cs typeface="Arial"/>
              </a:rPr>
              <a:t>(mCRC) </a:t>
            </a:r>
            <a:r>
              <a:rPr sz="1000" spc="-5" dirty="0">
                <a:latin typeface="Arial"/>
                <a:cs typeface="Arial"/>
              </a:rPr>
              <a:t>surgery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endParaRPr sz="1000" dirty="0">
              <a:latin typeface="Arial"/>
              <a:cs typeface="Arial"/>
            </a:endParaRPr>
          </a:p>
          <a:p>
            <a:pPr marL="324485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anti-cancer treatment other than study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treatment.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000" b="1" spc="-5" dirty="0">
                <a:latin typeface="Arial"/>
                <a:cs typeface="Arial"/>
              </a:rPr>
              <a:t>Ergänzende Informationen sind unter </a:t>
            </a:r>
            <a:r>
              <a:rPr sz="1000" b="1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6"/>
              </a:rPr>
              <a:t>ClinicalTrials.gov</a:t>
            </a:r>
            <a:r>
              <a:rPr sz="1000" b="1" u="heavy" spc="26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verfügbar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fld id="{0A1DE70D-37A2-4960-9FF9-E13AB21EA675}" type="datetime1">
              <a:rPr lang="de-DE" spc="-5" smtClean="0"/>
              <a:t>08.07.2020</a:t>
            </a:fld>
            <a:endParaRPr spc="-5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lang="de-DE" spc="-5" smtClean="0"/>
              <a:t>1</a:t>
            </a:fld>
            <a:endParaRPr lang="de-DE" spc="-5" dirty="0"/>
          </a:p>
        </p:txBody>
      </p:sp>
    </p:spTree>
    <p:extLst>
      <p:ext uri="{BB962C8B-B14F-4D97-AF65-F5344CB8AC3E}">
        <p14:creationId xmlns:p14="http://schemas.microsoft.com/office/powerpoint/2010/main" val="328943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wrap="square">
        <a:spAutoFit/>
      </a:bodyPr>
      <a:lstStyle>
        <a:defPPr eaLnBrk="1" hangingPunct="1">
          <a:defRPr b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257</Words>
  <Application>Microsoft Office PowerPoint</Application>
  <PresentationFormat>Breitbild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ISO-CC-007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Trialfinder Offene Studien</dc:title>
  <dc:creator>Hunter</dc:creator>
  <cp:lastModifiedBy>Boehlke</cp:lastModifiedBy>
  <cp:revision>753</cp:revision>
  <cp:lastPrinted>2020-01-29T11:40:00Z</cp:lastPrinted>
  <dcterms:created xsi:type="dcterms:W3CDTF">2017-03-19T13:32:17Z</dcterms:created>
  <dcterms:modified xsi:type="dcterms:W3CDTF">2020-07-08T08:04:42Z</dcterms:modified>
</cp:coreProperties>
</file>