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fld id="{03AF087D-FBE5-4584-84D6-606EDCBB16D7}" type="datetime1">
              <a:rPr lang="de-DE" spc="-5" smtClean="0"/>
              <a:t>08.07.2020</a:t>
            </a:fld>
            <a:endParaRPr lang="de-DE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20"/>
              </a:spcBef>
            </a:pPr>
            <a:endParaRPr spc="-5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5164073" y="6553200"/>
            <a:ext cx="1861184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de-DE" smtClean="0"/>
              <a:t>© Block/Böhlke Version 8.2</a:t>
            </a:r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74622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.mueller@uke.de" TargetMode="External"/><Relationship Id="rId2" Type="http://schemas.openxmlformats.org/officeDocument/2006/relationships/hyperlink" Target="mailto:c.bokemeyer@uke.d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hyperlink" Target="mailto:studien@hopa-hamburg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87951" y="497205"/>
            <a:ext cx="27019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AIO </a:t>
            </a:r>
            <a:r>
              <a:rPr spc="-20" dirty="0"/>
              <a:t>KRK-0114 </a:t>
            </a:r>
            <a:r>
              <a:rPr dirty="0"/>
              <a:t>/</a:t>
            </a:r>
            <a:r>
              <a:rPr spc="-80" dirty="0"/>
              <a:t> </a:t>
            </a:r>
            <a:r>
              <a:rPr dirty="0"/>
              <a:t>FIRE-4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10867" y="1086611"/>
            <a:ext cx="8569960" cy="57785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99720" marR="290195" indent="-635" algn="ctr">
              <a:lnSpc>
                <a:spcPts val="1300"/>
              </a:lnSpc>
              <a:spcBef>
                <a:spcPts val="335"/>
              </a:spcBef>
            </a:pPr>
            <a:r>
              <a:rPr sz="1200" b="1" dirty="0">
                <a:latin typeface="Arial"/>
                <a:cs typeface="Arial"/>
              </a:rPr>
              <a:t>Randomisierte Studie zur Wirksamkeit einer </a:t>
            </a:r>
            <a:r>
              <a:rPr sz="1200" b="1" spc="-5" dirty="0">
                <a:latin typeface="Arial"/>
                <a:cs typeface="Arial"/>
              </a:rPr>
              <a:t>Cetuximab-Reexposition </a:t>
            </a:r>
            <a:r>
              <a:rPr sz="1200" b="1" dirty="0">
                <a:latin typeface="Arial"/>
                <a:cs typeface="Arial"/>
              </a:rPr>
              <a:t>bei </a:t>
            </a:r>
            <a:r>
              <a:rPr sz="1200" b="1" spc="-5" dirty="0">
                <a:latin typeface="Arial"/>
                <a:cs typeface="Arial"/>
              </a:rPr>
              <a:t>Patienten </a:t>
            </a:r>
            <a:r>
              <a:rPr sz="1200" b="1" dirty="0">
                <a:latin typeface="Arial"/>
                <a:cs typeface="Arial"/>
              </a:rPr>
              <a:t>mit </a:t>
            </a:r>
            <a:r>
              <a:rPr sz="1200" b="1" spc="-5" dirty="0">
                <a:latin typeface="Arial"/>
                <a:cs typeface="Arial"/>
              </a:rPr>
              <a:t>metastasiertem  </a:t>
            </a:r>
            <a:r>
              <a:rPr sz="1200" b="1" dirty="0">
                <a:latin typeface="Arial"/>
                <a:cs typeface="Arial"/>
              </a:rPr>
              <a:t>kolorektalem Karzinom </a:t>
            </a:r>
            <a:r>
              <a:rPr sz="1200" b="1" spc="-15" dirty="0">
                <a:latin typeface="Arial"/>
                <a:cs typeface="Arial"/>
              </a:rPr>
              <a:t>(RAS </a:t>
            </a:r>
            <a:r>
              <a:rPr sz="1200" b="1" spc="-5" dirty="0">
                <a:latin typeface="Arial"/>
                <a:cs typeface="Arial"/>
              </a:rPr>
              <a:t>Wildtyp), </a:t>
            </a:r>
            <a:r>
              <a:rPr sz="1200" b="1" spc="5" dirty="0">
                <a:latin typeface="Arial"/>
                <a:cs typeface="Arial"/>
              </a:rPr>
              <a:t>welche </a:t>
            </a:r>
            <a:r>
              <a:rPr sz="1200" b="1" dirty="0">
                <a:latin typeface="Arial"/>
                <a:cs typeface="Arial"/>
              </a:rPr>
              <a:t>auf eine </a:t>
            </a:r>
            <a:r>
              <a:rPr sz="1200" b="1" spc="-5" dirty="0">
                <a:latin typeface="Arial"/>
                <a:cs typeface="Arial"/>
              </a:rPr>
              <a:t>Erstlinien-Behandlung </a:t>
            </a:r>
            <a:r>
              <a:rPr sz="1200" b="1" dirty="0">
                <a:latin typeface="Arial"/>
                <a:cs typeface="Arial"/>
              </a:rPr>
              <a:t>mit FOLFIRI plus Cetuximab ein  </a:t>
            </a:r>
            <a:r>
              <a:rPr sz="1200" b="1" spc="-5" dirty="0">
                <a:latin typeface="Arial"/>
                <a:cs typeface="Arial"/>
              </a:rPr>
              <a:t>Ansprechen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zeigten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10830" y="1922779"/>
            <a:ext cx="10687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Einschlusskriterien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10830" y="2105660"/>
            <a:ext cx="57150" cy="1275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•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•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10830" y="2105660"/>
            <a:ext cx="2179955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508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Histologisch gesichertes  Adenokarzinom des </a:t>
            </a:r>
            <a:r>
              <a:rPr sz="1000" spc="-10" dirty="0">
                <a:latin typeface="Arial"/>
                <a:cs typeface="Arial"/>
              </a:rPr>
              <a:t>Kolons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oder  </a:t>
            </a:r>
            <a:r>
              <a:rPr sz="1000" dirty="0">
                <a:latin typeface="Arial"/>
                <a:cs typeface="Arial"/>
              </a:rPr>
              <a:t>Rektums </a:t>
            </a:r>
            <a:r>
              <a:rPr sz="1000" spc="-5" dirty="0">
                <a:latin typeface="Arial"/>
                <a:cs typeface="Arial"/>
              </a:rPr>
              <a:t>im UICC Stadium IV  (metastasiertes kolorektales  Karzinom), </a:t>
            </a:r>
            <a:r>
              <a:rPr sz="1000" dirty="0">
                <a:latin typeface="Arial"/>
                <a:cs typeface="Arial"/>
              </a:rPr>
              <a:t>primär </a:t>
            </a:r>
            <a:r>
              <a:rPr sz="1000" spc="-5" dirty="0">
                <a:latin typeface="Arial"/>
                <a:cs typeface="Arial"/>
              </a:rPr>
              <a:t>nicht  resektabel oder </a:t>
            </a:r>
            <a:r>
              <a:rPr sz="1000" spc="-10" dirty="0">
                <a:latin typeface="Arial"/>
                <a:cs typeface="Arial"/>
              </a:rPr>
              <a:t>Patient lehnt  </a:t>
            </a:r>
            <a:r>
              <a:rPr sz="1000" spc="-5" dirty="0">
                <a:latin typeface="Arial"/>
                <a:cs typeface="Arial"/>
              </a:rPr>
              <a:t>Operation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ab</a:t>
            </a:r>
            <a:endParaRPr sz="1000" dirty="0">
              <a:latin typeface="Arial"/>
              <a:cs typeface="Arial"/>
            </a:endParaRPr>
          </a:p>
          <a:p>
            <a:pPr marL="342900" marR="1651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"/>
                <a:cs typeface="Arial"/>
              </a:rPr>
              <a:t>RAS - Wildtyp-Status (KRAS  und NRAS Exone 2,3,4) des  </a:t>
            </a:r>
            <a:r>
              <a:rPr sz="1000" dirty="0">
                <a:latin typeface="Arial"/>
                <a:cs typeface="Arial"/>
              </a:rPr>
              <a:t>Tumors </a:t>
            </a:r>
            <a:r>
              <a:rPr sz="1000" spc="-5" dirty="0">
                <a:latin typeface="Arial"/>
                <a:cs typeface="Arial"/>
              </a:rPr>
              <a:t>(nachgewiesen </a:t>
            </a:r>
            <a:r>
              <a:rPr sz="1000" spc="-10" dirty="0">
                <a:latin typeface="Arial"/>
                <a:cs typeface="Arial"/>
              </a:rPr>
              <a:t>in  </a:t>
            </a:r>
            <a:r>
              <a:rPr sz="1000" dirty="0">
                <a:latin typeface="Arial"/>
                <a:cs typeface="Arial"/>
              </a:rPr>
              <a:t>Primartumor </a:t>
            </a:r>
            <a:r>
              <a:rPr sz="1000" spc="-5" dirty="0">
                <a:latin typeface="Arial"/>
                <a:cs typeface="Arial"/>
              </a:rPr>
              <a:t>oder Metastase)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zu  </a:t>
            </a:r>
            <a:r>
              <a:rPr sz="1000" spc="-5" dirty="0">
                <a:latin typeface="Arial"/>
                <a:cs typeface="Arial"/>
              </a:rPr>
              <a:t>jedem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Randomisationszeitpunkt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Ausschlusskriterien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10830" y="4300854"/>
            <a:ext cx="20897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5080" indent="-343535">
              <a:lnSpc>
                <a:spcPct val="100000"/>
              </a:lnSpc>
              <a:spcBef>
                <a:spcPts val="95"/>
              </a:spcBef>
              <a:tabLst>
                <a:tab pos="348615" algn="l"/>
              </a:tabLst>
            </a:pPr>
            <a:r>
              <a:rPr sz="1000" spc="-5" dirty="0">
                <a:latin typeface="Arial"/>
                <a:cs typeface="Arial"/>
              </a:rPr>
              <a:t>.		Primar resektable Metastasen  und Patient wünscht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Resektion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/>
          </p:nvPr>
        </p:nvGraphicFramePr>
        <p:xfrm>
          <a:off x="757427" y="4949952"/>
          <a:ext cx="10678158" cy="1477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5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3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549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Beginn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01.03.2016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ts val="115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Ansprechpartner: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2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00"/>
                        </a:lnSpc>
                        <a:tabLst>
                          <a:tab pos="11512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PI	Prof. Dr. Carsten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Bokemeyer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– 7410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52960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00"/>
                        </a:lnSpc>
                      </a:pPr>
                      <a:r>
                        <a:rPr sz="10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c.bokemeyer@uke.de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7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05"/>
                        </a:lnSpc>
                        <a:tabLst>
                          <a:tab pos="115125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SI	</a:t>
                      </a:r>
                      <a:r>
                        <a:rPr lang="de-DE" sz="1000" spc="-10" dirty="0" smtClean="0">
                          <a:latin typeface="Arial"/>
                          <a:cs typeface="Arial"/>
                        </a:rPr>
                        <a:t>Dr. Sven Nilsson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ts val="110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040 – 7410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1000" spc="-5" dirty="0" smtClean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05"/>
                        </a:lnSpc>
                      </a:pPr>
                      <a:r>
                        <a:rPr lang="de-DE" sz="1000" u="sng" spc="-5" dirty="0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</a:rPr>
                        <a:t>s.nilsson@uke.de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00"/>
                        </a:lnSpc>
                        <a:tabLst>
                          <a:tab pos="115125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SK	</a:t>
                      </a:r>
                      <a:r>
                        <a:rPr lang="de-DE" sz="1000" spc="0" dirty="0" smtClean="0">
                          <a:latin typeface="Arial"/>
                          <a:cs typeface="Arial"/>
                        </a:rPr>
                        <a:t>Inga</a:t>
                      </a:r>
                      <a:r>
                        <a:rPr lang="de-DE" sz="1000" spc="0" baseline="0" dirty="0" smtClean="0">
                          <a:latin typeface="Arial"/>
                          <a:cs typeface="Arial"/>
                        </a:rPr>
                        <a:t> Bitdinger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– 7410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de-DE" sz="1000" spc="-5" dirty="0" smtClean="0">
                          <a:latin typeface="Arial"/>
                          <a:cs typeface="Arial"/>
                        </a:rPr>
                        <a:t>4354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00"/>
                        </a:lnSpc>
                      </a:pPr>
                      <a:r>
                        <a:rPr lang="de-DE" sz="1000" u="sng" spc="-5" dirty="0" err="1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i.bitdinger</a:t>
                      </a:r>
                      <a:r>
                        <a:rPr sz="1000" u="sng" spc="-5" dirty="0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00"/>
                        </a:lnSpc>
                      </a:pPr>
                      <a:r>
                        <a:rPr sz="1000" b="1" spc="-5" dirty="0">
                          <a:solidFill>
                            <a:srgbClr val="33CC33"/>
                          </a:solidFill>
                          <a:latin typeface="Arial"/>
                          <a:cs typeface="Arial"/>
                        </a:rPr>
                        <a:t>HOPA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00"/>
                        </a:lnSpc>
                        <a:tabLst>
                          <a:tab pos="11512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PI	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Dr. Gunter Schuch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040-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38021260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00"/>
                        </a:lnSpc>
                      </a:pPr>
                      <a:r>
                        <a:rPr sz="10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studien@hopa-hamburg.de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ts val="1145"/>
                        </a:lnSpc>
                        <a:tabLst>
                          <a:tab pos="115125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SK	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Dr. Michael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Staden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040-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38021283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45"/>
                        </a:lnSpc>
                      </a:pPr>
                      <a:r>
                        <a:rPr sz="10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4"/>
                        </a:rPr>
                        <a:t>studien@hopa-hamburg.de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object 25"/>
          <p:cNvSpPr/>
          <p:nvPr/>
        </p:nvSpPr>
        <p:spPr>
          <a:xfrm>
            <a:off x="7818119" y="1892807"/>
            <a:ext cx="2362200" cy="2801620"/>
          </a:xfrm>
          <a:custGeom>
            <a:avLst/>
            <a:gdLst/>
            <a:ahLst/>
            <a:cxnLst/>
            <a:rect l="l" t="t" r="r" b="b"/>
            <a:pathLst>
              <a:path w="2362200" h="2801620">
                <a:moveTo>
                  <a:pt x="0" y="2801112"/>
                </a:moveTo>
                <a:lnTo>
                  <a:pt x="2362200" y="2801112"/>
                </a:lnTo>
                <a:lnTo>
                  <a:pt x="2362200" y="0"/>
                </a:lnTo>
                <a:lnTo>
                  <a:pt x="0" y="0"/>
                </a:lnTo>
                <a:lnTo>
                  <a:pt x="0" y="2801112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1610867" y="1839467"/>
            <a:ext cx="5344667" cy="29641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fld id="{3BE73449-D873-40DC-9274-02BFEC4703DC}" type="datetime1">
              <a:rPr lang="de-DE" spc="-5" smtClean="0"/>
              <a:t>08.07.2020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5992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</vt:lpstr>
      <vt:lpstr>AIO KRK-0114 / FIRE-4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750</cp:revision>
  <cp:lastPrinted>2020-01-29T11:40:00Z</cp:lastPrinted>
  <dcterms:created xsi:type="dcterms:W3CDTF">2017-03-19T13:32:17Z</dcterms:created>
  <dcterms:modified xsi:type="dcterms:W3CDTF">2020-07-08T07:58:02Z</dcterms:modified>
</cp:coreProperties>
</file>