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ückert, Sophia" initials="DS" lastIdx="9" clrIdx="0">
    <p:extLst>
      <p:ext uri="{19B8F6BF-5375-455C-9EA6-DF929625EA0E}">
        <p15:presenceInfo xmlns:p15="http://schemas.microsoft.com/office/powerpoint/2012/main" userId="S-1-5-21-1415759971-1158191895-317929798-497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7" autoAdjust="0"/>
  </p:normalViewPr>
  <p:slideViewPr>
    <p:cSldViewPr snapToGrid="0">
      <p:cViewPr>
        <p:scale>
          <a:sx n="42" d="100"/>
          <a:sy n="42" d="100"/>
        </p:scale>
        <p:origin x="546" y="-5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25360531-7C8D-4143-A293-10B4829D01FB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427288" y="1336675"/>
            <a:ext cx="2701925" cy="3606800"/>
          </a:xfrm>
          <a:prstGeom prst="rect">
            <a:avLst/>
          </a:prstGeom>
          <a:ln w="0">
            <a:noFill/>
          </a:ln>
        </p:spPr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200" cy="420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94" name="PlaceHolder 3"/>
          <p:cNvSpPr/>
          <p:nvPr/>
        </p:nvSpPr>
        <p:spPr>
          <a:xfrm>
            <a:off x="4281480" y="10155240"/>
            <a:ext cx="3274560" cy="53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A3189678-24D9-45B2-971D-1DC66DE6D5C2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1619640" y="1723680"/>
            <a:ext cx="29158920" cy="33441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2"/>
          <p:cNvSpPr/>
          <p:nvPr/>
        </p:nvSpPr>
        <p:spPr>
          <a:xfrm>
            <a:off x="0" y="5328360"/>
            <a:ext cx="32392440" cy="3956760"/>
          </a:xfrm>
          <a:prstGeom prst="rect">
            <a:avLst/>
          </a:prstGeom>
          <a:solidFill>
            <a:srgbClr val="E3E5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8" name="Grafik 11"/>
          <p:cNvPicPr/>
          <p:nvPr/>
        </p:nvPicPr>
        <p:blipFill>
          <a:blip r:embed="rId14"/>
          <a:stretch/>
        </p:blipFill>
        <p:spPr>
          <a:xfrm>
            <a:off x="25461360" y="2343240"/>
            <a:ext cx="5389920" cy="1458000"/>
          </a:xfrm>
          <a:prstGeom prst="rect">
            <a:avLst/>
          </a:prstGeom>
          <a:ln w="0">
            <a:noFill/>
          </a:ln>
        </p:spPr>
      </p:pic>
      <p:sp>
        <p:nvSpPr>
          <p:cNvPr id="2" name="Gerade Verbindung 13"/>
          <p:cNvSpPr/>
          <p:nvPr/>
        </p:nvSpPr>
        <p:spPr>
          <a:xfrm>
            <a:off x="0" y="5040000"/>
            <a:ext cx="32394960" cy="360"/>
          </a:xfrm>
          <a:prstGeom prst="line">
            <a:avLst/>
          </a:prstGeom>
          <a:ln w="180000">
            <a:solidFill>
              <a:srgbClr val="00489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" name="Group 4"/>
          <p:cNvGrpSpPr/>
          <p:nvPr/>
        </p:nvGrpSpPr>
        <p:grpSpPr>
          <a:xfrm>
            <a:off x="1440360" y="1079640"/>
            <a:ext cx="3080160" cy="3087360"/>
            <a:chOff x="1440360" y="1079640"/>
            <a:chExt cx="3080160" cy="3087360"/>
          </a:xfrm>
        </p:grpSpPr>
        <p:sp>
          <p:nvSpPr>
            <p:cNvPr id="4" name="AutoShape 3"/>
            <p:cNvSpPr/>
            <p:nvPr/>
          </p:nvSpPr>
          <p:spPr>
            <a:xfrm>
              <a:off x="1440360" y="1079640"/>
              <a:ext cx="3078360" cy="3085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5"/>
            <p:cNvSpPr/>
            <p:nvPr/>
          </p:nvSpPr>
          <p:spPr>
            <a:xfrm>
              <a:off x="1440360" y="1079640"/>
              <a:ext cx="3080160" cy="2542680"/>
            </a:xfrm>
            <a:custGeom>
              <a:avLst/>
              <a:gdLst/>
              <a:ahLst/>
              <a:cxnLst/>
              <a:rect l="l" t="t" r="r" b="b"/>
              <a:pathLst>
                <a:path w="3630" h="3178">
                  <a:moveTo>
                    <a:pt x="3630" y="1706"/>
                  </a:moveTo>
                  <a:lnTo>
                    <a:pt x="3630" y="1452"/>
                  </a:lnTo>
                  <a:lnTo>
                    <a:pt x="3177" y="1452"/>
                  </a:lnTo>
                  <a:lnTo>
                    <a:pt x="3177" y="0"/>
                  </a:lnTo>
                  <a:lnTo>
                    <a:pt x="0" y="0"/>
                  </a:lnTo>
                  <a:lnTo>
                    <a:pt x="0" y="3178"/>
                  </a:lnTo>
                  <a:lnTo>
                    <a:pt x="3177" y="3178"/>
                  </a:lnTo>
                  <a:lnTo>
                    <a:pt x="3177" y="2632"/>
                  </a:lnTo>
                  <a:lnTo>
                    <a:pt x="3630" y="2632"/>
                  </a:lnTo>
                  <a:lnTo>
                    <a:pt x="3630" y="2379"/>
                  </a:lnTo>
                  <a:lnTo>
                    <a:pt x="3177" y="2379"/>
                  </a:lnTo>
                  <a:lnTo>
                    <a:pt x="3177" y="2169"/>
                  </a:lnTo>
                  <a:lnTo>
                    <a:pt x="3584" y="2169"/>
                  </a:lnTo>
                  <a:lnTo>
                    <a:pt x="3584" y="1916"/>
                  </a:lnTo>
                  <a:lnTo>
                    <a:pt x="3177" y="1916"/>
                  </a:lnTo>
                  <a:lnTo>
                    <a:pt x="3177" y="1706"/>
                  </a:lnTo>
                  <a:lnTo>
                    <a:pt x="3630" y="1706"/>
                  </a:lnTo>
                  <a:close/>
                </a:path>
              </a:pathLst>
            </a:custGeom>
            <a:solidFill>
              <a:srgbClr val="1C4E9B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6"/>
            <p:cNvSpPr/>
            <p:nvPr/>
          </p:nvSpPr>
          <p:spPr>
            <a:xfrm>
              <a:off x="2210040" y="2244600"/>
              <a:ext cx="783720" cy="955080"/>
            </a:xfrm>
            <a:custGeom>
              <a:avLst/>
              <a:gdLst/>
              <a:ahLst/>
              <a:cxnLst/>
              <a:rect l="l" t="t" r="r" b="b"/>
              <a:pathLst>
                <a:path w="925" h="1195">
                  <a:moveTo>
                    <a:pt x="449" y="1195"/>
                  </a:moveTo>
                  <a:lnTo>
                    <a:pt x="382" y="1194"/>
                  </a:lnTo>
                  <a:lnTo>
                    <a:pt x="268" y="1176"/>
                  </a:lnTo>
                  <a:lnTo>
                    <a:pt x="180" y="1142"/>
                  </a:lnTo>
                  <a:lnTo>
                    <a:pt x="111" y="1096"/>
                  </a:lnTo>
                  <a:lnTo>
                    <a:pt x="63" y="1038"/>
                  </a:lnTo>
                  <a:lnTo>
                    <a:pt x="28" y="971"/>
                  </a:lnTo>
                  <a:lnTo>
                    <a:pt x="9" y="896"/>
                  </a:lnTo>
                  <a:lnTo>
                    <a:pt x="1" y="817"/>
                  </a:lnTo>
                  <a:lnTo>
                    <a:pt x="0" y="777"/>
                  </a:lnTo>
                  <a:lnTo>
                    <a:pt x="0" y="0"/>
                  </a:lnTo>
                  <a:lnTo>
                    <a:pt x="190" y="0"/>
                  </a:lnTo>
                  <a:lnTo>
                    <a:pt x="190" y="763"/>
                  </a:lnTo>
                  <a:lnTo>
                    <a:pt x="192" y="821"/>
                  </a:lnTo>
                  <a:lnTo>
                    <a:pt x="209" y="896"/>
                  </a:lnTo>
                  <a:lnTo>
                    <a:pt x="230" y="940"/>
                  </a:lnTo>
                  <a:lnTo>
                    <a:pt x="259" y="976"/>
                  </a:lnTo>
                  <a:lnTo>
                    <a:pt x="301" y="1007"/>
                  </a:lnTo>
                  <a:lnTo>
                    <a:pt x="355" y="1026"/>
                  </a:lnTo>
                  <a:lnTo>
                    <a:pt x="420" y="1038"/>
                  </a:lnTo>
                  <a:lnTo>
                    <a:pt x="460" y="1038"/>
                  </a:lnTo>
                  <a:lnTo>
                    <a:pt x="495" y="1038"/>
                  </a:lnTo>
                  <a:lnTo>
                    <a:pt x="558" y="1030"/>
                  </a:lnTo>
                  <a:lnTo>
                    <a:pt x="610" y="1013"/>
                  </a:lnTo>
                  <a:lnTo>
                    <a:pt x="654" y="988"/>
                  </a:lnTo>
                  <a:lnTo>
                    <a:pt x="689" y="951"/>
                  </a:lnTo>
                  <a:lnTo>
                    <a:pt x="714" y="905"/>
                  </a:lnTo>
                  <a:lnTo>
                    <a:pt x="731" y="848"/>
                  </a:lnTo>
                  <a:lnTo>
                    <a:pt x="739" y="779"/>
                  </a:lnTo>
                  <a:lnTo>
                    <a:pt x="739" y="738"/>
                  </a:lnTo>
                  <a:lnTo>
                    <a:pt x="739" y="0"/>
                  </a:lnTo>
                  <a:lnTo>
                    <a:pt x="925" y="0"/>
                  </a:lnTo>
                  <a:lnTo>
                    <a:pt x="925" y="725"/>
                  </a:lnTo>
                  <a:lnTo>
                    <a:pt x="925" y="782"/>
                  </a:lnTo>
                  <a:lnTo>
                    <a:pt x="908" y="884"/>
                  </a:lnTo>
                  <a:lnTo>
                    <a:pt x="877" y="973"/>
                  </a:lnTo>
                  <a:lnTo>
                    <a:pt x="831" y="1048"/>
                  </a:lnTo>
                  <a:lnTo>
                    <a:pt x="772" y="1105"/>
                  </a:lnTo>
                  <a:lnTo>
                    <a:pt x="697" y="1149"/>
                  </a:lnTo>
                  <a:lnTo>
                    <a:pt x="608" y="1180"/>
                  </a:lnTo>
                  <a:lnTo>
                    <a:pt x="505" y="1194"/>
                  </a:lnTo>
                  <a:lnTo>
                    <a:pt x="449" y="119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Freeform 7"/>
            <p:cNvSpPr/>
            <p:nvPr/>
          </p:nvSpPr>
          <p:spPr>
            <a:xfrm>
              <a:off x="3205440" y="2244600"/>
              <a:ext cx="735840" cy="940680"/>
            </a:xfrm>
            <a:custGeom>
              <a:avLst/>
              <a:gdLst/>
              <a:ahLst/>
              <a:cxnLst/>
              <a:rect l="l" t="t" r="r" b="b"/>
              <a:pathLst>
                <a:path w="870" h="1178">
                  <a:moveTo>
                    <a:pt x="619" y="1178"/>
                  </a:moveTo>
                  <a:lnTo>
                    <a:pt x="190" y="602"/>
                  </a:lnTo>
                  <a:lnTo>
                    <a:pt x="190" y="1178"/>
                  </a:lnTo>
                  <a:lnTo>
                    <a:pt x="0" y="1178"/>
                  </a:lnTo>
                  <a:lnTo>
                    <a:pt x="0" y="0"/>
                  </a:lnTo>
                  <a:lnTo>
                    <a:pt x="190" y="0"/>
                  </a:lnTo>
                  <a:lnTo>
                    <a:pt x="190" y="546"/>
                  </a:lnTo>
                  <a:lnTo>
                    <a:pt x="620" y="0"/>
                  </a:lnTo>
                  <a:lnTo>
                    <a:pt x="853" y="0"/>
                  </a:lnTo>
                  <a:lnTo>
                    <a:pt x="386" y="569"/>
                  </a:lnTo>
                  <a:lnTo>
                    <a:pt x="870" y="1178"/>
                  </a:lnTo>
                  <a:lnTo>
                    <a:pt x="619" y="117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Freeform 8"/>
            <p:cNvSpPr/>
            <p:nvPr/>
          </p:nvSpPr>
          <p:spPr>
            <a:xfrm>
              <a:off x="1440360" y="3912120"/>
              <a:ext cx="207720" cy="252000"/>
            </a:xfrm>
            <a:custGeom>
              <a:avLst/>
              <a:gdLst/>
              <a:ahLst/>
              <a:cxnLst/>
              <a:rect l="l" t="t" r="r" b="b"/>
              <a:pathLst>
                <a:path w="248" h="319">
                  <a:moveTo>
                    <a:pt x="211" y="319"/>
                  </a:moveTo>
                  <a:lnTo>
                    <a:pt x="211" y="169"/>
                  </a:lnTo>
                  <a:lnTo>
                    <a:pt x="36" y="169"/>
                  </a:lnTo>
                  <a:lnTo>
                    <a:pt x="36" y="319"/>
                  </a:lnTo>
                  <a:lnTo>
                    <a:pt x="0" y="319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138"/>
                  </a:lnTo>
                  <a:lnTo>
                    <a:pt x="211" y="138"/>
                  </a:lnTo>
                  <a:lnTo>
                    <a:pt x="211" y="0"/>
                  </a:lnTo>
                  <a:lnTo>
                    <a:pt x="248" y="0"/>
                  </a:lnTo>
                  <a:lnTo>
                    <a:pt x="248" y="319"/>
                  </a:lnTo>
                  <a:lnTo>
                    <a:pt x="211" y="319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Freeform 9"/>
            <p:cNvSpPr/>
            <p:nvPr/>
          </p:nvSpPr>
          <p:spPr>
            <a:xfrm>
              <a:off x="1836360" y="3912120"/>
              <a:ext cx="236520" cy="252000"/>
            </a:xfrm>
            <a:custGeom>
              <a:avLst/>
              <a:gdLst/>
              <a:ahLst/>
              <a:cxnLst/>
              <a:rect l="l" t="t" r="r" b="b"/>
              <a:pathLst>
                <a:path w="280" h="319">
                  <a:moveTo>
                    <a:pt x="153" y="83"/>
                  </a:moveTo>
                  <a:lnTo>
                    <a:pt x="146" y="60"/>
                  </a:lnTo>
                  <a:lnTo>
                    <a:pt x="138" y="39"/>
                  </a:lnTo>
                  <a:lnTo>
                    <a:pt x="138" y="39"/>
                  </a:lnTo>
                  <a:lnTo>
                    <a:pt x="132" y="60"/>
                  </a:lnTo>
                  <a:lnTo>
                    <a:pt x="125" y="81"/>
                  </a:lnTo>
                  <a:lnTo>
                    <a:pt x="77" y="211"/>
                  </a:lnTo>
                  <a:lnTo>
                    <a:pt x="199" y="211"/>
                  </a:lnTo>
                  <a:lnTo>
                    <a:pt x="153" y="83"/>
                  </a:lnTo>
                  <a:close/>
                  <a:moveTo>
                    <a:pt x="238" y="319"/>
                  </a:moveTo>
                  <a:lnTo>
                    <a:pt x="211" y="240"/>
                  </a:lnTo>
                  <a:lnTo>
                    <a:pt x="67" y="240"/>
                  </a:lnTo>
                  <a:lnTo>
                    <a:pt x="38" y="319"/>
                  </a:lnTo>
                  <a:lnTo>
                    <a:pt x="0" y="319"/>
                  </a:lnTo>
                  <a:lnTo>
                    <a:pt x="119" y="0"/>
                  </a:lnTo>
                  <a:lnTo>
                    <a:pt x="161" y="0"/>
                  </a:lnTo>
                  <a:lnTo>
                    <a:pt x="280" y="319"/>
                  </a:lnTo>
                  <a:lnTo>
                    <a:pt x="238" y="319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10"/>
            <p:cNvSpPr/>
            <p:nvPr/>
          </p:nvSpPr>
          <p:spPr>
            <a:xfrm>
              <a:off x="2245680" y="3912120"/>
              <a:ext cx="314640" cy="252000"/>
            </a:xfrm>
            <a:custGeom>
              <a:avLst/>
              <a:gdLst/>
              <a:ahLst/>
              <a:cxnLst/>
              <a:rect l="l" t="t" r="r" b="b"/>
              <a:pathLst>
                <a:path w="372" h="319">
                  <a:moveTo>
                    <a:pt x="334" y="319"/>
                  </a:moveTo>
                  <a:lnTo>
                    <a:pt x="305" y="121"/>
                  </a:lnTo>
                  <a:lnTo>
                    <a:pt x="299" y="71"/>
                  </a:lnTo>
                  <a:lnTo>
                    <a:pt x="296" y="40"/>
                  </a:lnTo>
                  <a:lnTo>
                    <a:pt x="294" y="40"/>
                  </a:lnTo>
                  <a:lnTo>
                    <a:pt x="288" y="64"/>
                  </a:lnTo>
                  <a:lnTo>
                    <a:pt x="278" y="96"/>
                  </a:lnTo>
                  <a:lnTo>
                    <a:pt x="203" y="319"/>
                  </a:lnTo>
                  <a:lnTo>
                    <a:pt x="161" y="319"/>
                  </a:lnTo>
                  <a:lnTo>
                    <a:pt x="90" y="110"/>
                  </a:lnTo>
                  <a:lnTo>
                    <a:pt x="79" y="73"/>
                  </a:lnTo>
                  <a:lnTo>
                    <a:pt x="69" y="40"/>
                  </a:lnTo>
                  <a:lnTo>
                    <a:pt x="69" y="40"/>
                  </a:lnTo>
                  <a:lnTo>
                    <a:pt x="65" y="79"/>
                  </a:lnTo>
                  <a:lnTo>
                    <a:pt x="59" y="125"/>
                  </a:lnTo>
                  <a:lnTo>
                    <a:pt x="36" y="319"/>
                  </a:lnTo>
                  <a:lnTo>
                    <a:pt x="0" y="319"/>
                  </a:lnTo>
                  <a:lnTo>
                    <a:pt x="44" y="0"/>
                  </a:lnTo>
                  <a:lnTo>
                    <a:pt x="92" y="0"/>
                  </a:lnTo>
                  <a:lnTo>
                    <a:pt x="165" y="215"/>
                  </a:lnTo>
                  <a:lnTo>
                    <a:pt x="175" y="244"/>
                  </a:lnTo>
                  <a:lnTo>
                    <a:pt x="184" y="277"/>
                  </a:lnTo>
                  <a:lnTo>
                    <a:pt x="184" y="277"/>
                  </a:lnTo>
                  <a:lnTo>
                    <a:pt x="192" y="246"/>
                  </a:lnTo>
                  <a:lnTo>
                    <a:pt x="201" y="219"/>
                  </a:lnTo>
                  <a:lnTo>
                    <a:pt x="276" y="0"/>
                  </a:lnTo>
                  <a:lnTo>
                    <a:pt x="324" y="0"/>
                  </a:lnTo>
                  <a:lnTo>
                    <a:pt x="372" y="319"/>
                  </a:lnTo>
                  <a:lnTo>
                    <a:pt x="334" y="319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11"/>
            <p:cNvSpPr/>
            <p:nvPr/>
          </p:nvSpPr>
          <p:spPr>
            <a:xfrm>
              <a:off x="2765160" y="3910680"/>
              <a:ext cx="168840" cy="254880"/>
            </a:xfrm>
            <a:custGeom>
              <a:avLst/>
              <a:gdLst/>
              <a:ahLst/>
              <a:cxnLst/>
              <a:rect l="l" t="t" r="r" b="b"/>
              <a:pathLst>
                <a:path w="201" h="323">
                  <a:moveTo>
                    <a:pt x="69" y="169"/>
                  </a:moveTo>
                  <a:lnTo>
                    <a:pt x="53" y="169"/>
                  </a:lnTo>
                  <a:lnTo>
                    <a:pt x="36" y="169"/>
                  </a:lnTo>
                  <a:lnTo>
                    <a:pt x="36" y="290"/>
                  </a:lnTo>
                  <a:lnTo>
                    <a:pt x="55" y="292"/>
                  </a:lnTo>
                  <a:lnTo>
                    <a:pt x="80" y="292"/>
                  </a:lnTo>
                  <a:lnTo>
                    <a:pt x="101" y="292"/>
                  </a:lnTo>
                  <a:lnTo>
                    <a:pt x="132" y="283"/>
                  </a:lnTo>
                  <a:lnTo>
                    <a:pt x="153" y="265"/>
                  </a:lnTo>
                  <a:lnTo>
                    <a:pt x="163" y="242"/>
                  </a:lnTo>
                  <a:lnTo>
                    <a:pt x="163" y="229"/>
                  </a:lnTo>
                  <a:lnTo>
                    <a:pt x="161" y="213"/>
                  </a:lnTo>
                  <a:lnTo>
                    <a:pt x="147" y="190"/>
                  </a:lnTo>
                  <a:lnTo>
                    <a:pt x="109" y="171"/>
                  </a:lnTo>
                  <a:lnTo>
                    <a:pt x="69" y="169"/>
                  </a:lnTo>
                  <a:close/>
                  <a:moveTo>
                    <a:pt x="82" y="29"/>
                  </a:moveTo>
                  <a:lnTo>
                    <a:pt x="59" y="29"/>
                  </a:lnTo>
                  <a:lnTo>
                    <a:pt x="36" y="31"/>
                  </a:lnTo>
                  <a:lnTo>
                    <a:pt x="36" y="142"/>
                  </a:lnTo>
                  <a:lnTo>
                    <a:pt x="51" y="142"/>
                  </a:lnTo>
                  <a:lnTo>
                    <a:pt x="67" y="142"/>
                  </a:lnTo>
                  <a:lnTo>
                    <a:pt x="88" y="142"/>
                  </a:lnTo>
                  <a:lnTo>
                    <a:pt x="121" y="133"/>
                  </a:lnTo>
                  <a:lnTo>
                    <a:pt x="142" y="117"/>
                  </a:lnTo>
                  <a:lnTo>
                    <a:pt x="151" y="96"/>
                  </a:lnTo>
                  <a:lnTo>
                    <a:pt x="153" y="83"/>
                  </a:lnTo>
                  <a:lnTo>
                    <a:pt x="151" y="71"/>
                  </a:lnTo>
                  <a:lnTo>
                    <a:pt x="145" y="52"/>
                  </a:lnTo>
                  <a:lnTo>
                    <a:pt x="128" y="39"/>
                  </a:lnTo>
                  <a:lnTo>
                    <a:pt x="101" y="31"/>
                  </a:lnTo>
                  <a:lnTo>
                    <a:pt x="82" y="29"/>
                  </a:lnTo>
                  <a:close/>
                  <a:moveTo>
                    <a:pt x="76" y="323"/>
                  </a:moveTo>
                  <a:lnTo>
                    <a:pt x="40" y="321"/>
                  </a:lnTo>
                  <a:lnTo>
                    <a:pt x="0" y="321"/>
                  </a:lnTo>
                  <a:lnTo>
                    <a:pt x="0" y="2"/>
                  </a:lnTo>
                  <a:lnTo>
                    <a:pt x="36" y="0"/>
                  </a:lnTo>
                  <a:lnTo>
                    <a:pt x="90" y="0"/>
                  </a:lnTo>
                  <a:lnTo>
                    <a:pt x="115" y="2"/>
                  </a:lnTo>
                  <a:lnTo>
                    <a:pt x="153" y="12"/>
                  </a:lnTo>
                  <a:lnTo>
                    <a:pt x="178" y="31"/>
                  </a:lnTo>
                  <a:lnTo>
                    <a:pt x="190" y="60"/>
                  </a:lnTo>
                  <a:lnTo>
                    <a:pt x="192" y="77"/>
                  </a:lnTo>
                  <a:lnTo>
                    <a:pt x="188" y="102"/>
                  </a:lnTo>
                  <a:lnTo>
                    <a:pt x="159" y="140"/>
                  </a:lnTo>
                  <a:lnTo>
                    <a:pt x="132" y="152"/>
                  </a:lnTo>
                  <a:lnTo>
                    <a:pt x="132" y="152"/>
                  </a:lnTo>
                  <a:lnTo>
                    <a:pt x="147" y="156"/>
                  </a:lnTo>
                  <a:lnTo>
                    <a:pt x="172" y="167"/>
                  </a:lnTo>
                  <a:lnTo>
                    <a:pt x="190" y="187"/>
                  </a:lnTo>
                  <a:lnTo>
                    <a:pt x="199" y="212"/>
                  </a:lnTo>
                  <a:lnTo>
                    <a:pt x="201" y="227"/>
                  </a:lnTo>
                  <a:lnTo>
                    <a:pt x="199" y="242"/>
                  </a:lnTo>
                  <a:lnTo>
                    <a:pt x="188" y="275"/>
                  </a:lnTo>
                  <a:lnTo>
                    <a:pt x="159" y="304"/>
                  </a:lnTo>
                  <a:lnTo>
                    <a:pt x="111" y="321"/>
                  </a:lnTo>
                  <a:lnTo>
                    <a:pt x="76" y="323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12"/>
            <p:cNvSpPr/>
            <p:nvPr/>
          </p:nvSpPr>
          <p:spPr>
            <a:xfrm>
              <a:off x="3139200" y="3912120"/>
              <a:ext cx="205920" cy="254880"/>
            </a:xfrm>
            <a:custGeom>
              <a:avLst/>
              <a:gdLst/>
              <a:ahLst/>
              <a:cxnLst/>
              <a:rect l="l" t="t" r="r" b="b"/>
              <a:pathLst>
                <a:path w="246" h="323">
                  <a:moveTo>
                    <a:pt x="119" y="323"/>
                  </a:moveTo>
                  <a:lnTo>
                    <a:pt x="85" y="321"/>
                  </a:lnTo>
                  <a:lnTo>
                    <a:pt x="37" y="304"/>
                  </a:lnTo>
                  <a:lnTo>
                    <a:pt x="12" y="273"/>
                  </a:lnTo>
                  <a:lnTo>
                    <a:pt x="0" y="233"/>
                  </a:lnTo>
                  <a:lnTo>
                    <a:pt x="0" y="21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210"/>
                  </a:lnTo>
                  <a:lnTo>
                    <a:pt x="39" y="227"/>
                  </a:lnTo>
                  <a:lnTo>
                    <a:pt x="45" y="256"/>
                  </a:lnTo>
                  <a:lnTo>
                    <a:pt x="64" y="279"/>
                  </a:lnTo>
                  <a:lnTo>
                    <a:pt x="98" y="292"/>
                  </a:lnTo>
                  <a:lnTo>
                    <a:pt x="123" y="294"/>
                  </a:lnTo>
                  <a:lnTo>
                    <a:pt x="144" y="292"/>
                  </a:lnTo>
                  <a:lnTo>
                    <a:pt x="177" y="283"/>
                  </a:lnTo>
                  <a:lnTo>
                    <a:pt x="198" y="260"/>
                  </a:lnTo>
                  <a:lnTo>
                    <a:pt x="210" y="225"/>
                  </a:lnTo>
                  <a:lnTo>
                    <a:pt x="212" y="200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46" y="198"/>
                  </a:lnTo>
                  <a:lnTo>
                    <a:pt x="244" y="227"/>
                  </a:lnTo>
                  <a:lnTo>
                    <a:pt x="229" y="275"/>
                  </a:lnTo>
                  <a:lnTo>
                    <a:pt x="196" y="306"/>
                  </a:lnTo>
                  <a:lnTo>
                    <a:pt x="150" y="321"/>
                  </a:lnTo>
                  <a:lnTo>
                    <a:pt x="119" y="323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Freeform 13"/>
            <p:cNvSpPr/>
            <p:nvPr/>
          </p:nvSpPr>
          <p:spPr>
            <a:xfrm>
              <a:off x="3563640" y="3910680"/>
              <a:ext cx="170280" cy="253440"/>
            </a:xfrm>
            <a:custGeom>
              <a:avLst/>
              <a:gdLst/>
              <a:ahLst/>
              <a:cxnLst/>
              <a:rect l="l" t="t" r="r" b="b"/>
              <a:pathLst>
                <a:path w="203" h="321">
                  <a:moveTo>
                    <a:pt x="69" y="29"/>
                  </a:moveTo>
                  <a:lnTo>
                    <a:pt x="51" y="29"/>
                  </a:lnTo>
                  <a:lnTo>
                    <a:pt x="38" y="31"/>
                  </a:lnTo>
                  <a:lnTo>
                    <a:pt x="38" y="146"/>
                  </a:lnTo>
                  <a:lnTo>
                    <a:pt x="48" y="146"/>
                  </a:lnTo>
                  <a:lnTo>
                    <a:pt x="67" y="146"/>
                  </a:lnTo>
                  <a:lnTo>
                    <a:pt x="84" y="146"/>
                  </a:lnTo>
                  <a:lnTo>
                    <a:pt x="113" y="137"/>
                  </a:lnTo>
                  <a:lnTo>
                    <a:pt x="134" y="121"/>
                  </a:lnTo>
                  <a:lnTo>
                    <a:pt x="144" y="98"/>
                  </a:lnTo>
                  <a:lnTo>
                    <a:pt x="146" y="87"/>
                  </a:lnTo>
                  <a:lnTo>
                    <a:pt x="144" y="71"/>
                  </a:lnTo>
                  <a:lnTo>
                    <a:pt x="134" y="50"/>
                  </a:lnTo>
                  <a:lnTo>
                    <a:pt x="103" y="31"/>
                  </a:lnTo>
                  <a:lnTo>
                    <a:pt x="69" y="29"/>
                  </a:lnTo>
                  <a:close/>
                  <a:moveTo>
                    <a:pt x="157" y="321"/>
                  </a:moveTo>
                  <a:lnTo>
                    <a:pt x="44" y="173"/>
                  </a:lnTo>
                  <a:lnTo>
                    <a:pt x="38" y="173"/>
                  </a:lnTo>
                  <a:lnTo>
                    <a:pt x="38" y="321"/>
                  </a:lnTo>
                  <a:lnTo>
                    <a:pt x="0" y="321"/>
                  </a:lnTo>
                  <a:lnTo>
                    <a:pt x="0" y="2"/>
                  </a:lnTo>
                  <a:lnTo>
                    <a:pt x="32" y="0"/>
                  </a:lnTo>
                  <a:lnTo>
                    <a:pt x="76" y="0"/>
                  </a:lnTo>
                  <a:lnTo>
                    <a:pt x="99" y="2"/>
                  </a:lnTo>
                  <a:lnTo>
                    <a:pt x="138" y="10"/>
                  </a:lnTo>
                  <a:lnTo>
                    <a:pt x="167" y="29"/>
                  </a:lnTo>
                  <a:lnTo>
                    <a:pt x="182" y="60"/>
                  </a:lnTo>
                  <a:lnTo>
                    <a:pt x="182" y="81"/>
                  </a:lnTo>
                  <a:lnTo>
                    <a:pt x="182" y="102"/>
                  </a:lnTo>
                  <a:lnTo>
                    <a:pt x="165" y="135"/>
                  </a:lnTo>
                  <a:lnTo>
                    <a:pt x="138" y="158"/>
                  </a:lnTo>
                  <a:lnTo>
                    <a:pt x="101" y="169"/>
                  </a:lnTo>
                  <a:lnTo>
                    <a:pt x="82" y="171"/>
                  </a:lnTo>
                  <a:lnTo>
                    <a:pt x="98" y="189"/>
                  </a:lnTo>
                  <a:lnTo>
                    <a:pt x="111" y="204"/>
                  </a:lnTo>
                  <a:lnTo>
                    <a:pt x="203" y="321"/>
                  </a:lnTo>
                  <a:lnTo>
                    <a:pt x="157" y="321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Freeform 14"/>
            <p:cNvSpPr/>
            <p:nvPr/>
          </p:nvSpPr>
          <p:spPr>
            <a:xfrm>
              <a:off x="3913560" y="3908880"/>
              <a:ext cx="219600" cy="258120"/>
            </a:xfrm>
            <a:custGeom>
              <a:avLst/>
              <a:gdLst/>
              <a:ahLst/>
              <a:cxnLst/>
              <a:rect l="l" t="t" r="r" b="b"/>
              <a:pathLst>
                <a:path w="263" h="327">
                  <a:moveTo>
                    <a:pt x="157" y="327"/>
                  </a:moveTo>
                  <a:lnTo>
                    <a:pt x="123" y="325"/>
                  </a:lnTo>
                  <a:lnTo>
                    <a:pt x="63" y="304"/>
                  </a:lnTo>
                  <a:lnTo>
                    <a:pt x="23" y="264"/>
                  </a:lnTo>
                  <a:lnTo>
                    <a:pt x="0" y="206"/>
                  </a:lnTo>
                  <a:lnTo>
                    <a:pt x="0" y="169"/>
                  </a:lnTo>
                  <a:lnTo>
                    <a:pt x="0" y="135"/>
                  </a:lnTo>
                  <a:lnTo>
                    <a:pt x="23" y="73"/>
                  </a:lnTo>
                  <a:lnTo>
                    <a:pt x="65" y="27"/>
                  </a:lnTo>
                  <a:lnTo>
                    <a:pt x="128" y="2"/>
                  </a:lnTo>
                  <a:lnTo>
                    <a:pt x="171" y="0"/>
                  </a:lnTo>
                  <a:lnTo>
                    <a:pt x="215" y="2"/>
                  </a:lnTo>
                  <a:lnTo>
                    <a:pt x="259" y="14"/>
                  </a:lnTo>
                  <a:lnTo>
                    <a:pt x="249" y="46"/>
                  </a:lnTo>
                  <a:lnTo>
                    <a:pt x="209" y="33"/>
                  </a:lnTo>
                  <a:lnTo>
                    <a:pt x="165" y="31"/>
                  </a:lnTo>
                  <a:lnTo>
                    <a:pt x="132" y="33"/>
                  </a:lnTo>
                  <a:lnTo>
                    <a:pt x="84" y="54"/>
                  </a:lnTo>
                  <a:lnTo>
                    <a:pt x="53" y="91"/>
                  </a:lnTo>
                  <a:lnTo>
                    <a:pt x="38" y="139"/>
                  </a:lnTo>
                  <a:lnTo>
                    <a:pt x="38" y="166"/>
                  </a:lnTo>
                  <a:lnTo>
                    <a:pt x="38" y="194"/>
                  </a:lnTo>
                  <a:lnTo>
                    <a:pt x="55" y="244"/>
                  </a:lnTo>
                  <a:lnTo>
                    <a:pt x="88" y="277"/>
                  </a:lnTo>
                  <a:lnTo>
                    <a:pt x="136" y="294"/>
                  </a:lnTo>
                  <a:lnTo>
                    <a:pt x="163" y="296"/>
                  </a:lnTo>
                  <a:lnTo>
                    <a:pt x="197" y="294"/>
                  </a:lnTo>
                  <a:lnTo>
                    <a:pt x="226" y="287"/>
                  </a:lnTo>
                  <a:lnTo>
                    <a:pt x="226" y="162"/>
                  </a:lnTo>
                  <a:lnTo>
                    <a:pt x="263" y="162"/>
                  </a:lnTo>
                  <a:lnTo>
                    <a:pt x="263" y="310"/>
                  </a:lnTo>
                  <a:lnTo>
                    <a:pt x="211" y="323"/>
                  </a:lnTo>
                  <a:lnTo>
                    <a:pt x="157" y="327"/>
                  </a:lnTo>
                  <a:close/>
                </a:path>
              </a:pathLst>
            </a:custGeom>
            <a:solidFill>
              <a:srgbClr val="7B797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24"/>
          <p:cNvSpPr/>
          <p:nvPr/>
        </p:nvSpPr>
        <p:spPr>
          <a:xfrm>
            <a:off x="-52920" y="21443040"/>
            <a:ext cx="32451840" cy="12226680"/>
          </a:xfrm>
          <a:prstGeom prst="rect">
            <a:avLst/>
          </a:prstGeom>
          <a:solidFill>
            <a:srgbClr val="E3E5F2"/>
          </a:solidFill>
          <a:ln>
            <a:solidFill>
              <a:srgbClr val="E3E5F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Rechteck 79"/>
          <p:cNvSpPr/>
          <p:nvPr/>
        </p:nvSpPr>
        <p:spPr>
          <a:xfrm>
            <a:off x="720" y="34397640"/>
            <a:ext cx="32432400" cy="5191560"/>
          </a:xfrm>
          <a:prstGeom prst="rect">
            <a:avLst/>
          </a:prstGeom>
          <a:solidFill>
            <a:srgbClr val="E3E5F2"/>
          </a:solidFill>
          <a:ln>
            <a:solidFill>
              <a:srgbClr val="E3E5F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Rechteck 24"/>
          <p:cNvSpPr/>
          <p:nvPr/>
        </p:nvSpPr>
        <p:spPr>
          <a:xfrm>
            <a:off x="0" y="13822920"/>
            <a:ext cx="32451840" cy="6774840"/>
          </a:xfrm>
          <a:prstGeom prst="rect">
            <a:avLst/>
          </a:prstGeom>
          <a:solidFill>
            <a:srgbClr val="E3E5F2"/>
          </a:solidFill>
          <a:ln>
            <a:solidFill>
              <a:srgbClr val="E3E5F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Rechteck 21"/>
          <p:cNvSpPr/>
          <p:nvPr/>
        </p:nvSpPr>
        <p:spPr>
          <a:xfrm>
            <a:off x="720" y="9920880"/>
            <a:ext cx="32397120" cy="3208320"/>
          </a:xfrm>
          <a:prstGeom prst="rect">
            <a:avLst/>
          </a:prstGeom>
          <a:solidFill>
            <a:srgbClr val="E3E5F2"/>
          </a:solidFill>
          <a:ln>
            <a:solidFill>
              <a:srgbClr val="E3E5F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PlaceHolder 1"/>
          <p:cNvSpPr/>
          <p:nvPr/>
        </p:nvSpPr>
        <p:spPr>
          <a:xfrm>
            <a:off x="1260000" y="5484240"/>
            <a:ext cx="28978200" cy="2182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5800" b="1" strike="noStrike" spc="-1" dirty="0">
                <a:solidFill>
                  <a:srgbClr val="004894"/>
                </a:solidFill>
                <a:latin typeface="Calibri"/>
                <a:ea typeface="DejaVu Sans"/>
              </a:rPr>
              <a:t>Untersuchung der gesundheitsbezogenen psychischen Lebensqualität erwachsener </a:t>
            </a:r>
            <a:r>
              <a:rPr lang="de-DE" sz="5800" b="1" strike="noStrike" spc="-1" dirty="0" err="1">
                <a:solidFill>
                  <a:srgbClr val="004894"/>
                </a:solidFill>
                <a:latin typeface="Calibri"/>
                <a:ea typeface="DejaVu Sans"/>
              </a:rPr>
              <a:t>Autist:innen</a:t>
            </a:r>
            <a:r>
              <a:rPr lang="de-DE" sz="5800" b="1" strike="noStrike" spc="-1" dirty="0">
                <a:solidFill>
                  <a:srgbClr val="004894"/>
                </a:solidFill>
                <a:latin typeface="Calibri"/>
                <a:ea typeface="DejaVu Sans"/>
              </a:rPr>
              <a:t> in Deutschland und Analyse möglicher Einflussfaktoren</a:t>
            </a:r>
            <a:endParaRPr lang="de-DE" sz="5800" b="0" strike="noStrike" spc="-1" dirty="0">
              <a:latin typeface="Arial"/>
            </a:endParaRPr>
          </a:p>
        </p:txBody>
      </p:sp>
      <p:sp>
        <p:nvSpPr>
          <p:cNvPr id="64" name="PlaceHolder 2"/>
          <p:cNvSpPr/>
          <p:nvPr/>
        </p:nvSpPr>
        <p:spPr>
          <a:xfrm>
            <a:off x="6183360" y="2309760"/>
            <a:ext cx="18394560" cy="104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marL="228600" indent="-227880">
              <a:lnSpc>
                <a:spcPct val="100000"/>
              </a:lnSpc>
              <a:spcBef>
                <a:spcPts val="879"/>
              </a:spcBef>
              <a:buNone/>
              <a:tabLst>
                <a:tab pos="0" algn="l"/>
              </a:tabLst>
            </a:pPr>
            <a:r>
              <a:rPr lang="de-DE" sz="4400" b="0" strike="noStrike" spc="-1">
                <a:solidFill>
                  <a:srgbClr val="004894"/>
                </a:solidFill>
                <a:latin typeface="Calibri"/>
                <a:ea typeface="DejaVu Sans"/>
              </a:rPr>
              <a:t>Institut und Poliklinik für Medizinische Psychologie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65" name="PlaceHolder 3"/>
          <p:cNvSpPr/>
          <p:nvPr/>
        </p:nvSpPr>
        <p:spPr>
          <a:xfrm>
            <a:off x="481320" y="7473240"/>
            <a:ext cx="31466880" cy="17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marL="228600" indent="-227880" algn="ctr">
              <a:lnSpc>
                <a:spcPct val="100000"/>
              </a:lnSpc>
              <a:spcBef>
                <a:spcPts val="641"/>
              </a:spcBef>
              <a:spcAft>
                <a:spcPts val="601"/>
              </a:spcAft>
              <a:buNone/>
              <a:tabLst>
                <a:tab pos="0" algn="l"/>
              </a:tabLst>
            </a:pP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Pascal Rahlff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Nicole David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Sophia Dückert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Petia Gewohn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Frank-Erik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Hannah König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Kai Vogeley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Daniel </a:t>
            </a:r>
            <a:r>
              <a:rPr lang="de-DE" sz="3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Schöttle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3400" spc="-1" baseline="30000" dirty="0" smtClean="0">
                <a:solidFill>
                  <a:srgbClr val="000000"/>
                </a:solidFill>
                <a:latin typeface="Calibri"/>
              </a:rPr>
              <a:t>2</a:t>
            </a:r>
            <a:r>
              <a:rPr lang="de-DE" sz="3400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3400" spc="-1" baseline="30000" dirty="0" smtClean="0">
                <a:solidFill>
                  <a:srgbClr val="000000"/>
                </a:solidFill>
                <a:latin typeface="Calibri"/>
              </a:rPr>
              <a:t>5</a:t>
            </a:r>
            <a:r>
              <a:rPr lang="de-DE" sz="3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Alexander Konnopka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Holger Schulz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3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Judith Peth </a:t>
            </a:r>
            <a:r>
              <a:rPr lang="de-DE" sz="34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de-DE" sz="3400" b="0" strike="noStrike" spc="-1" dirty="0">
              <a:latin typeface="Arial"/>
            </a:endParaRPr>
          </a:p>
          <a:p>
            <a:pPr marL="228600" indent="-227880" algn="ctr"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  <a:tabLst>
                <a:tab pos="0" algn="l"/>
              </a:tabLst>
            </a:pPr>
            <a:r>
              <a:rPr lang="de-DE" sz="27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de-DE" sz="27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Institut &amp; Poliklinik für Medizinische Psychologie (UKE), </a:t>
            </a:r>
            <a:r>
              <a:rPr lang="de-DE" sz="27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2 </a:t>
            </a:r>
            <a:r>
              <a:rPr lang="de-DE" sz="27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Ambulanz Autismus-Spektrum-Störung &amp; ADHS, Klinik &amp; Poliklinik für Psychiatrie &amp; Psychotherapie (UKE), </a:t>
            </a:r>
            <a:r>
              <a:rPr lang="de-DE" sz="27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3 </a:t>
            </a:r>
            <a:r>
              <a:rPr lang="de-DE" sz="27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Institut für Gesundheitsökonomie &amp; Versorgungsforschung (UKE), </a:t>
            </a:r>
            <a:r>
              <a:rPr lang="de-DE" sz="2700" b="0" strike="noStrike" spc="-1" baseline="30000" dirty="0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r>
              <a:rPr lang="de-DE" sz="27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Spezialambulanz Autismus im Erwachsenenalter, Klinik &amp; Poliklinik für Psychiatrie &amp; Psychotherapie (Universitätsklinikum Köln</a:t>
            </a:r>
            <a:r>
              <a:rPr lang="de-DE" sz="2700" spc="-1" dirty="0">
                <a:solidFill>
                  <a:srgbClr val="000000"/>
                </a:solidFill>
                <a:latin typeface="Calibri"/>
                <a:ea typeface="DejaVu Sans"/>
              </a:rPr>
              <a:t>), </a:t>
            </a:r>
            <a:r>
              <a:rPr lang="de-DE" sz="2700" spc="-1" baseline="30000" dirty="0" smtClean="0">
                <a:solidFill>
                  <a:srgbClr val="000000"/>
                </a:solidFill>
                <a:latin typeface="Calibri"/>
              </a:rPr>
              <a:t>5</a:t>
            </a:r>
            <a:r>
              <a:rPr lang="de-DE" sz="2700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2700" spc="-1" dirty="0">
                <a:solidFill>
                  <a:srgbClr val="000000"/>
                </a:solidFill>
                <a:latin typeface="Calibri"/>
                <a:ea typeface="DejaVu Sans"/>
              </a:rPr>
              <a:t>Klinik für Psychiatrie und </a:t>
            </a:r>
            <a:r>
              <a:rPr lang="de-DE" sz="2700" spc="-1" dirty="0" smtClean="0">
                <a:solidFill>
                  <a:srgbClr val="000000"/>
                </a:solidFill>
                <a:latin typeface="Calibri"/>
                <a:ea typeface="DejaVu Sans"/>
              </a:rPr>
              <a:t>Psychotherapie (Asklepios </a:t>
            </a:r>
            <a:r>
              <a:rPr lang="de-DE" sz="2700" spc="-1" dirty="0">
                <a:solidFill>
                  <a:srgbClr val="000000"/>
                </a:solidFill>
                <a:latin typeface="Calibri"/>
                <a:ea typeface="DejaVu Sans"/>
              </a:rPr>
              <a:t>Klinikum </a:t>
            </a:r>
            <a:r>
              <a:rPr lang="de-DE" sz="2700" spc="-1" dirty="0" smtClean="0">
                <a:solidFill>
                  <a:srgbClr val="000000"/>
                </a:solidFill>
                <a:latin typeface="Calibri"/>
                <a:ea typeface="DejaVu Sans"/>
              </a:rPr>
              <a:t>Harburg)</a:t>
            </a:r>
            <a:endParaRPr lang="de-DE" sz="2700" spc="-1" dirty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6" name="Gerader Verbinder 10"/>
          <p:cNvSpPr/>
          <p:nvPr/>
        </p:nvSpPr>
        <p:spPr>
          <a:xfrm>
            <a:off x="-54000" y="39991680"/>
            <a:ext cx="32434920" cy="360"/>
          </a:xfrm>
          <a:prstGeom prst="line">
            <a:avLst/>
          </a:prstGeom>
          <a:ln w="165100">
            <a:solidFill>
              <a:srgbClr val="00489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15"/>
          <p:cNvSpPr/>
          <p:nvPr/>
        </p:nvSpPr>
        <p:spPr>
          <a:xfrm>
            <a:off x="22128120" y="40258440"/>
            <a:ext cx="4900680" cy="173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KONTAKT: </a:t>
            </a:r>
            <a:endParaRPr lang="de-DE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de-DE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Pascal Rahlff</a:t>
            </a:r>
            <a:endParaRPr lang="de-DE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de-DE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p.rahlff@uke.de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68" name="Grafik 7"/>
          <p:cNvPicPr/>
          <p:nvPr/>
        </p:nvPicPr>
        <p:blipFill>
          <a:blip r:embed="rId3"/>
          <a:stretch/>
        </p:blipFill>
        <p:spPr>
          <a:xfrm>
            <a:off x="26237520" y="39992040"/>
            <a:ext cx="5253840" cy="2846880"/>
          </a:xfrm>
          <a:prstGeom prst="rect">
            <a:avLst/>
          </a:prstGeom>
          <a:ln w="0">
            <a:noFill/>
          </a:ln>
        </p:spPr>
      </p:pic>
      <p:pic>
        <p:nvPicPr>
          <p:cNvPr id="69" name="Grafik 9"/>
          <p:cNvPicPr/>
          <p:nvPr/>
        </p:nvPicPr>
        <p:blipFill>
          <a:blip r:embed="rId4"/>
          <a:stretch/>
        </p:blipFill>
        <p:spPr>
          <a:xfrm>
            <a:off x="28472400" y="40488840"/>
            <a:ext cx="3002040" cy="646560"/>
          </a:xfrm>
          <a:prstGeom prst="rect">
            <a:avLst/>
          </a:prstGeom>
          <a:ln w="0">
            <a:noFill/>
          </a:ln>
        </p:spPr>
      </p:pic>
      <p:sp>
        <p:nvSpPr>
          <p:cNvPr id="70" name="CustomShape 60"/>
          <p:cNvSpPr/>
          <p:nvPr/>
        </p:nvSpPr>
        <p:spPr>
          <a:xfrm>
            <a:off x="923760" y="13506840"/>
            <a:ext cx="8305560" cy="851400"/>
          </a:xfrm>
          <a:prstGeom prst="rect">
            <a:avLst/>
          </a:prstGeom>
          <a:solidFill>
            <a:srgbClr val="00489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5000" b="1" strike="noStrike" spc="-1">
                <a:solidFill>
                  <a:srgbClr val="FFFFFF"/>
                </a:solidFill>
                <a:latin typeface="Calibri"/>
                <a:ea typeface="DejaVu Sans"/>
              </a:rPr>
              <a:t>METHODE</a:t>
            </a:r>
            <a:endParaRPr lang="de-DE" sz="5000" b="0" strike="noStrike" spc="-1">
              <a:latin typeface="Arial"/>
            </a:endParaRPr>
          </a:p>
        </p:txBody>
      </p:sp>
      <p:sp>
        <p:nvSpPr>
          <p:cNvPr id="71" name="CustomShape 5"/>
          <p:cNvSpPr/>
          <p:nvPr/>
        </p:nvSpPr>
        <p:spPr>
          <a:xfrm>
            <a:off x="952200" y="9530280"/>
            <a:ext cx="8305560" cy="851400"/>
          </a:xfrm>
          <a:prstGeom prst="rect">
            <a:avLst/>
          </a:prstGeom>
          <a:solidFill>
            <a:srgbClr val="00489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5000" b="1" strike="noStrike" spc="-1">
                <a:solidFill>
                  <a:srgbClr val="FFFFFF"/>
                </a:solidFill>
                <a:latin typeface="Calibri"/>
                <a:ea typeface="DejaVu Sans"/>
              </a:rPr>
              <a:t>HINTERGRUND</a:t>
            </a:r>
            <a:endParaRPr lang="de-DE" sz="5000" b="0" strike="noStrike" spc="-1">
              <a:latin typeface="Arial"/>
            </a:endParaRPr>
          </a:p>
        </p:txBody>
      </p:sp>
      <p:sp>
        <p:nvSpPr>
          <p:cNvPr id="72" name="CustomShape 60"/>
          <p:cNvSpPr/>
          <p:nvPr/>
        </p:nvSpPr>
        <p:spPr>
          <a:xfrm>
            <a:off x="923760" y="21060360"/>
            <a:ext cx="8305560" cy="851400"/>
          </a:xfrm>
          <a:prstGeom prst="rect">
            <a:avLst/>
          </a:prstGeom>
          <a:solidFill>
            <a:srgbClr val="00489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5000" b="1" strike="noStrike" spc="-1">
                <a:solidFill>
                  <a:srgbClr val="FFFFFF"/>
                </a:solidFill>
                <a:latin typeface="Calibri"/>
                <a:ea typeface="DejaVu Sans"/>
              </a:rPr>
              <a:t>ERGEBNISSE</a:t>
            </a:r>
            <a:endParaRPr lang="de-DE" sz="5000" b="0" strike="noStrike" spc="-1">
              <a:latin typeface="Arial"/>
            </a:endParaRPr>
          </a:p>
        </p:txBody>
      </p:sp>
      <p:sp>
        <p:nvSpPr>
          <p:cNvPr id="73" name="CustomShape 60"/>
          <p:cNvSpPr/>
          <p:nvPr/>
        </p:nvSpPr>
        <p:spPr>
          <a:xfrm>
            <a:off x="826560" y="33989040"/>
            <a:ext cx="8305560" cy="851400"/>
          </a:xfrm>
          <a:prstGeom prst="rect">
            <a:avLst/>
          </a:prstGeom>
          <a:solidFill>
            <a:srgbClr val="00489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5000" b="1" strike="noStrike" spc="-1">
                <a:solidFill>
                  <a:srgbClr val="FFFFFF"/>
                </a:solidFill>
                <a:latin typeface="Calibri"/>
                <a:ea typeface="DejaVu Sans"/>
              </a:rPr>
              <a:t>DISKUSSION</a:t>
            </a:r>
            <a:endParaRPr lang="de-DE" sz="5000" b="0" strike="noStrike" spc="-1">
              <a:latin typeface="Arial"/>
            </a:endParaRPr>
          </a:p>
        </p:txBody>
      </p:sp>
      <p:sp>
        <p:nvSpPr>
          <p:cNvPr id="74" name="Textfeld 22"/>
          <p:cNvSpPr/>
          <p:nvPr/>
        </p:nvSpPr>
        <p:spPr>
          <a:xfrm>
            <a:off x="327240" y="10504440"/>
            <a:ext cx="31620960" cy="23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gesundheitsbezogene Lebensqualität (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 umfasst die subjektive Gesundheit von Betroffenen in körperlichen, psychischen und sozialen Lebensbereichen</a:t>
            </a:r>
            <a:r>
              <a:rPr lang="de-DE" sz="35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r>
              <a:rPr lang="de-DE" sz="3500" b="0" strike="noStrike" spc="-1" baseline="33000" dirty="0" smtClean="0">
                <a:solidFill>
                  <a:srgbClr val="000000"/>
                </a:solidFill>
                <a:latin typeface="Calibri"/>
                <a:ea typeface="GillSansStd-Italic"/>
              </a:rPr>
              <a:t>[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1]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n internationalen Studien wurden wiederholt eine niedrigere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GillSansStd-Italic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bei erwachsenen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GillSansStd-Italic"/>
              </a:rPr>
              <a:t>Autist:innen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im Vergleich zur Durchschnittsbevölkerung festgestellt.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[2,3]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Im Rahmen des „BarrierefreiASS“-Projekts sollte die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GillSansStd-Italic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von erwachsenen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GillSansStd-Italic"/>
              </a:rPr>
              <a:t>Autist:innen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 in Deutschland erhoben werden. Insbesondere sollte untersucht werden, welche Variablen einen Einfluss auf die </a:t>
            </a:r>
            <a:r>
              <a:rPr lang="de-DE" sz="3500" b="0" strike="noStrike" spc="-1" dirty="0" err="1" smtClean="0">
                <a:solidFill>
                  <a:srgbClr val="000000"/>
                </a:solidFill>
                <a:latin typeface="Calibri"/>
                <a:ea typeface="GillSansStd-Italic"/>
              </a:rPr>
              <a:t>HRQoL</a:t>
            </a:r>
            <a:r>
              <a:rPr lang="de-DE" sz="3500" b="0" strike="noStrike" spc="-1" dirty="0" smtClean="0">
                <a:solidFill>
                  <a:srgbClr val="000000"/>
                </a:solidFill>
                <a:latin typeface="Calibri"/>
                <a:ea typeface="GillSansStd-Italic"/>
              </a:rPr>
              <a:t> haben 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GillSansStd-Italic"/>
              </a:rPr>
              <a:t>und ob Barrieren in der Gesundheitsversorgung ein Teil hiervon sind.</a:t>
            </a:r>
            <a:endParaRPr lang="de-DE" sz="3500" b="0" strike="noStrike" spc="-1" dirty="0">
              <a:latin typeface="Arial"/>
            </a:endParaRPr>
          </a:p>
        </p:txBody>
      </p:sp>
      <p:sp>
        <p:nvSpPr>
          <p:cNvPr id="75" name="Textfeld 23"/>
          <p:cNvSpPr/>
          <p:nvPr/>
        </p:nvSpPr>
        <p:spPr>
          <a:xfrm>
            <a:off x="481320" y="40404960"/>
            <a:ext cx="20633400" cy="179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LITERATUR: 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[1] Bullinger (1997),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Psychother Psychosom Med Psychol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. 47:76-91; [2] Van Heijst und Geurts (2015),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Autism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19(2):158-167; [3] Ayres et al. (2018),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Autism Res. 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22(7):774-783; [4] Beierlein et al. (2012), </a:t>
            </a:r>
            <a:r>
              <a:rPr lang="en-US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Diagnostica 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58:145-153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; [5] 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American Psychiatric Association (2013), Diagnostic and Statistical Manual of Mental Disorders, 5th ed.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; [6] 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Herdman et al. (2011), 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Qual Life Res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 20(10):1727-36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; [7] Raymaker et al. (2017), </a:t>
            </a:r>
            <a:r>
              <a:rPr lang="en-US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Autism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21(8):972-984</a:t>
            </a: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[8]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Cohen (1988), Statistical power analysis for the behavioral sciences, 2nd ed.</a:t>
            </a:r>
            <a:endParaRPr lang="de-DE" sz="2800" b="0" strike="noStrike" spc="-1">
              <a:latin typeface="Arial"/>
            </a:endParaRPr>
          </a:p>
        </p:txBody>
      </p:sp>
      <p:sp>
        <p:nvSpPr>
          <p:cNvPr id="76" name="Textfeld 109"/>
          <p:cNvSpPr/>
          <p:nvPr/>
        </p:nvSpPr>
        <p:spPr>
          <a:xfrm>
            <a:off x="327240" y="35093520"/>
            <a:ext cx="31584960" cy="423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71680" indent="-570960" algn="just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Die psychische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erwachsener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Autist:innen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in Deutschland fiel im Vergleich zur Gesamtbevölkerung weit unterdurchschnittlich aus.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Je besser die erlebte aktuelle Gesundheit, desto besser war auch die psychische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. Je mehr erlebte Versorgungsbarrieren, desto niedriger war die psychische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. 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Alter (bei Diagnostik), Geschlecht, Familienstand und Unterstützungsbedarf in diagnostischen Kernbereichen zeigten im multivariaten Vergleich keinen signifikanten Zusammenhang mit der psychischen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TIX-Regular"/>
              </a:rPr>
              <a:t>Schlussfolgerung: Eine Reduktion von Versorgungsbarrieren (z.B. Wartezeiten, Verfügbarkeit von Therapie- und Diagnostikangeboten) könnte zu einer Verbesserung der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TIX-Regular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TIX-Regular"/>
              </a:rPr>
              <a:t> 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erwachsener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Autist:innen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in Deutschland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TIX-Regular"/>
              </a:rPr>
              <a:t> beitragen.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9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Limitationen: Mögliche Selektivität der Stichprobe (z.B. Alter bei Diagnosestellung,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Spektrumsdiagnose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, Bildung); dies kann sich auf die Signifikanz der Prädiktoren für die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auswirken. Die vorliegende Querschnittstudie ermöglicht keine Schlussfolgerungen über kausale Zusammenhänge.</a:t>
            </a:r>
            <a:endParaRPr lang="de-DE" sz="3500" b="0" strike="noStrike" spc="-1" dirty="0">
              <a:latin typeface="Arial"/>
            </a:endParaRPr>
          </a:p>
        </p:txBody>
      </p:sp>
      <p:sp>
        <p:nvSpPr>
          <p:cNvPr id="77" name="Textfeld 76"/>
          <p:cNvSpPr/>
          <p:nvPr/>
        </p:nvSpPr>
        <p:spPr>
          <a:xfrm>
            <a:off x="327600" y="14504760"/>
            <a:ext cx="18395280" cy="565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Deutschlandweite Onlinebefragung (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LimeSurvey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) von erwachsenen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Autist:innen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 (IQ&gt;70).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Untersuchung der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 als abhängige Variable (AV) durch die mentale Komponente des Short-Form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Health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 Survey (SF-8; mental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summary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 score, MCS) und Vergleich mit deutschem Normdatensatz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[4]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Als Prädiktoren für die </a:t>
            </a:r>
            <a:r>
              <a:rPr lang="de-DE" sz="3500" b="0" strike="noStrike" spc="-1" dirty="0" err="1">
                <a:solidFill>
                  <a:srgbClr val="000000"/>
                </a:solidFill>
                <a:latin typeface="Calibri"/>
                <a:ea typeface="Segoe UI"/>
              </a:rPr>
              <a:t>HRQoL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 (AV) wurden soziodemographische (Alter, Geschlecht, Familienstand) und klinische Variablen (Alter bei Diagnosestellung, Unterstützungsbedarf in diagnostischen Kernbereichen </a:t>
            </a:r>
            <a:r>
              <a:rPr lang="de-DE" sz="3500" b="0" strike="noStrike" spc="-1" dirty="0" smtClean="0">
                <a:solidFill>
                  <a:srgbClr val="000000"/>
                </a:solidFill>
                <a:latin typeface="Calibri"/>
                <a:ea typeface="Segoe UI"/>
              </a:rPr>
              <a:t>gemäß 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DSM-5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[5]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, subjektiver Gesundheitszustand mittels EQ-5D-VAS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[6]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) sowie Versorgungsbarrieren (mittels Summenwert der „</a:t>
            </a:r>
            <a:r>
              <a:rPr lang="de-DE" sz="3500" b="0" strike="noStrike" spc="-1" dirty="0" err="1" smtClean="0">
                <a:solidFill>
                  <a:srgbClr val="000000"/>
                </a:solidFill>
                <a:latin typeface="Calibri"/>
                <a:ea typeface="Segoe UI"/>
              </a:rPr>
              <a:t>Barriers</a:t>
            </a:r>
            <a:r>
              <a:rPr lang="de-DE" sz="3500" spc="-1" dirty="0" smtClean="0">
                <a:solidFill>
                  <a:srgbClr val="000000"/>
                </a:solidFill>
                <a:latin typeface="Calibri"/>
                <a:ea typeface="Segoe UI"/>
              </a:rPr>
              <a:t>-</a:t>
            </a:r>
            <a:r>
              <a:rPr lang="de-DE" sz="3500" b="0" strike="noStrike" spc="-1" dirty="0" err="1" smtClean="0">
                <a:solidFill>
                  <a:srgbClr val="000000"/>
                </a:solidFill>
                <a:latin typeface="Calibri"/>
                <a:ea typeface="Segoe UI"/>
              </a:rPr>
              <a:t>to</a:t>
            </a:r>
            <a:r>
              <a:rPr lang="de-DE" sz="3500" spc="-1" dirty="0">
                <a:solidFill>
                  <a:srgbClr val="000000"/>
                </a:solidFill>
                <a:latin typeface="Calibri"/>
                <a:ea typeface="Segoe UI"/>
              </a:rPr>
              <a:t>-</a:t>
            </a:r>
            <a:r>
              <a:rPr lang="de-DE" sz="3500" b="0" strike="noStrike" spc="-1" dirty="0" err="1" smtClean="0">
                <a:solidFill>
                  <a:srgbClr val="000000"/>
                </a:solidFill>
                <a:latin typeface="Calibri"/>
                <a:ea typeface="Segoe UI"/>
              </a:rPr>
              <a:t>healthcare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“-Checkliste</a:t>
            </a:r>
            <a:r>
              <a:rPr lang="de-DE" sz="35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[7]</a:t>
            </a: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) untersucht.</a:t>
            </a:r>
            <a:endParaRPr lang="de-DE" sz="3500" b="0" strike="noStrike" spc="-1" dirty="0">
              <a:latin typeface="Arial"/>
            </a:endParaRPr>
          </a:p>
          <a:p>
            <a:pPr marL="571680" indent="-57096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Wingdings" charset="2"/>
              <a:buChar char=""/>
            </a:pPr>
            <a:r>
              <a:rPr lang="de-DE" sz="3500" b="0" strike="noStrike" spc="-1" dirty="0">
                <a:solidFill>
                  <a:srgbClr val="000000"/>
                </a:solidFill>
                <a:latin typeface="Calibri"/>
                <a:ea typeface="Segoe UI"/>
              </a:rPr>
              <a:t>Statistische Modellierung mittels einfacher und multipler linearer Regression.</a:t>
            </a:r>
            <a:endParaRPr lang="de-DE" sz="3500" b="0" strike="noStrike" spc="-1" dirty="0">
              <a:latin typeface="Arial"/>
            </a:endParaRPr>
          </a:p>
        </p:txBody>
      </p:sp>
      <p:sp>
        <p:nvSpPr>
          <p:cNvPr id="78" name="Textfeld 1"/>
          <p:cNvSpPr/>
          <p:nvPr/>
        </p:nvSpPr>
        <p:spPr>
          <a:xfrm>
            <a:off x="718920" y="22104000"/>
            <a:ext cx="8305560" cy="124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4000" b="0" strike="noStrike" spc="-1">
                <a:solidFill>
                  <a:srgbClr val="376092"/>
                </a:solidFill>
                <a:latin typeface="Arial"/>
                <a:ea typeface="DejaVu Sans"/>
              </a:rPr>
              <a:t>ERGEBNISSE I: </a:t>
            </a:r>
            <a:endParaRPr lang="de-DE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de-DE" sz="3600" b="0" strike="noStrike" spc="-1">
                <a:solidFill>
                  <a:srgbClr val="376092"/>
                </a:solidFill>
                <a:latin typeface="Arial"/>
                <a:ea typeface="DejaVu Sans"/>
              </a:rPr>
              <a:t>psychische HRQoL im Normvergleich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79" name="Textfeld 87"/>
          <p:cNvSpPr/>
          <p:nvPr/>
        </p:nvSpPr>
        <p:spPr>
          <a:xfrm>
            <a:off x="9024840" y="22084200"/>
            <a:ext cx="22923360" cy="124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4000" b="0" strike="noStrike" spc="-1">
                <a:solidFill>
                  <a:srgbClr val="376092"/>
                </a:solidFill>
                <a:latin typeface="Arial"/>
                <a:ea typeface="DejaVu Sans"/>
              </a:rPr>
              <a:t>ERGEBNISSE II: </a:t>
            </a:r>
            <a:endParaRPr lang="de-DE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de-DE" sz="3600" b="0" strike="noStrike" spc="-1">
                <a:solidFill>
                  <a:srgbClr val="376092"/>
                </a:solidFill>
                <a:latin typeface="Arial"/>
                <a:ea typeface="DejaVu Sans"/>
              </a:rPr>
              <a:t>Zusammenhänge mit der psychischen HRQoL bei erw. Autist:innen</a:t>
            </a:r>
            <a:endParaRPr lang="de-DE" sz="3600" b="0" strike="noStrike" spc="-1">
              <a:latin typeface="Arial"/>
            </a:endParaRPr>
          </a:p>
        </p:txBody>
      </p:sp>
      <p:pic>
        <p:nvPicPr>
          <p:cNvPr id="80" name="Grafik 80"/>
          <p:cNvPicPr/>
          <p:nvPr/>
        </p:nvPicPr>
        <p:blipFill>
          <a:blip r:embed="rId5"/>
          <a:stretch/>
        </p:blipFill>
        <p:spPr>
          <a:xfrm>
            <a:off x="481320" y="23640480"/>
            <a:ext cx="8045640" cy="7130520"/>
          </a:xfrm>
          <a:prstGeom prst="rect">
            <a:avLst/>
          </a:prstGeom>
          <a:ln w="0">
            <a:noFill/>
          </a:ln>
        </p:spPr>
      </p:pic>
      <p:sp>
        <p:nvSpPr>
          <p:cNvPr id="81" name="Rechteck 82"/>
          <p:cNvSpPr/>
          <p:nvPr/>
        </p:nvSpPr>
        <p:spPr>
          <a:xfrm>
            <a:off x="25135200" y="23622120"/>
            <a:ext cx="6781320" cy="405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de-DE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 </a:t>
            </a:r>
            <a:r>
              <a:rPr lang="de-DE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den </a:t>
            </a:r>
            <a:r>
              <a:rPr lang="de-DE" sz="3200" b="1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einfachen Regressionen</a:t>
            </a:r>
            <a:r>
              <a:rPr lang="de-DE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zeigten sich folgende signifikante Prädiktoren mit Varianzaufklärung in der AV:</a:t>
            </a:r>
            <a:endParaRPr lang="de-DE" sz="32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Unterstützungsbedarf in sozialer Interaktion (2%) &amp; Flexibilität (4,3%),</a:t>
            </a:r>
            <a:endParaRPr lang="de-DE" sz="32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erlebte aktuelle Gesundheit (15,3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%),</a:t>
            </a:r>
            <a:endParaRPr lang="de-DE" sz="32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erlebte Versorgungsbarrieren (17,3%).</a:t>
            </a:r>
            <a:endParaRPr lang="de-DE" sz="3200" b="0" strike="noStrike" spc="-1" dirty="0">
              <a:latin typeface="Arial"/>
            </a:endParaRPr>
          </a:p>
        </p:txBody>
      </p:sp>
      <p:grpSp>
        <p:nvGrpSpPr>
          <p:cNvPr id="82" name="Gruppieren 3"/>
          <p:cNvGrpSpPr/>
          <p:nvPr/>
        </p:nvGrpSpPr>
        <p:grpSpPr>
          <a:xfrm>
            <a:off x="9452520" y="23628240"/>
            <a:ext cx="15766560" cy="9653400"/>
            <a:chOff x="9452520" y="23628240"/>
            <a:chExt cx="15766560" cy="9653400"/>
          </a:xfrm>
        </p:grpSpPr>
        <p:graphicFrame>
          <p:nvGraphicFramePr>
            <p:cNvPr id="83" name="Tabelle 3"/>
            <p:cNvGraphicFramePr/>
            <p:nvPr>
              <p:extLst>
                <p:ext uri="{D42A27DB-BD31-4B8C-83A1-F6EECF244321}">
                  <p14:modId xmlns:p14="http://schemas.microsoft.com/office/powerpoint/2010/main" val="3445153767"/>
                </p:ext>
              </p:extLst>
            </p:nvPr>
          </p:nvGraphicFramePr>
          <p:xfrm>
            <a:off x="9452520" y="24159240"/>
            <a:ext cx="15384600" cy="9122400"/>
          </p:xfrm>
          <a:graphic>
            <a:graphicData uri="http://schemas.openxmlformats.org/drawingml/2006/table">
              <a:tbl>
                <a:tblPr/>
                <a:tblGrid>
                  <a:gridCol w="372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068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63728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424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48824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637280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1468080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</a:tblGrid>
                <a:tr h="807840">
                  <a:tc gridSpan="2"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Univariate Regression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808080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gridSpan="5"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Multiple Regression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808080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5486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Prädiktor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AV: MCS (SF-8)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 dirty="0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B</a:t>
                        </a:r>
                        <a:endParaRPr lang="de-DE" sz="3000" b="1" i="1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 dirty="0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SE</a:t>
                        </a:r>
                        <a:endParaRPr lang="de-DE" sz="3000" b="1" i="1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 dirty="0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T</a:t>
                        </a:r>
                        <a:endParaRPr lang="de-DE" sz="3000" b="1" i="1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 dirty="0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ß</a:t>
                        </a:r>
                        <a:endParaRPr lang="de-DE" sz="3000" b="1" i="1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i="1" strike="noStrike" spc="-1" dirty="0">
                            <a:solidFill>
                              <a:srgbClr val="FFFFFF"/>
                            </a:solidFill>
                            <a:latin typeface="Calibri"/>
                            <a:ea typeface="DejaVu Sans"/>
                          </a:rPr>
                          <a:t>p</a:t>
                        </a:r>
                        <a:endParaRPr lang="de-DE" sz="3000" b="1" i="1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4F81BD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005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Geschlecht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0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=.002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F(1,309)=.48; p=.487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 dirty="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-0.425</a:t>
                        </a:r>
                        <a:endParaRPr lang="de-DE" sz="3000" b="0" strike="noStrike" spc="-1" dirty="0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1.25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-0.02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-0.34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.733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005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Familienstand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0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=.001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F(1,309)=.19; p=.662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-0.283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1.41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-0.01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-0.20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.841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005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Alter bei Diagnose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0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=.004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F(1,309)=1.37; p=.242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-0.012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0.05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-0.01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-0.24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.814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005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DSM-5 A (Sozial)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1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=.020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F(1,309)=6.38; p=.012 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0.019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0.63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0.00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0.03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.975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005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DSM-5 B (Flexibilität)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1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=.043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F(1,309)=13.86; p&lt;.001 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-1.070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0.61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-0.10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-1.75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.082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0252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EQ-5D-VAS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1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=.152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F(1,309)=55.35; p&lt;.001 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0.145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0.03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0.29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5.35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&lt;.001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05048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Barriers-to-healthcare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R</a:t>
                        </a:r>
                        <a:r>
                          <a:rPr lang="de-DE" sz="3000" b="1" strike="noStrike" spc="-1" baseline="3000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=.173</a:t>
                        </a:r>
                        <a:endParaRPr lang="de-DE" sz="3000" b="0" strike="noStrike" spc="-1">
                          <a:latin typeface="Arial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F(1,309)=64.6; p&lt;.001 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-0.868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0.16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-0.29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-5.26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&lt;.001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 marL="9360" marR="936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  <a:tr h="660960">
                  <a:tc gridSpan="2">
                    <a:txBody>
                      <a:bodyPr/>
                      <a:lstStyle/>
                      <a:p>
                        <a:endParaRPr lang="de-DE"/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D1DEE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  <a:tabLst>
                            <a:tab pos="0" algn="l"/>
                          </a:tabLst>
                        </a:pPr>
                        <a:r>
                          <a:rPr lang="de-DE" sz="3000" b="0" i="1" strike="noStrike" spc="-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Model fit</a:t>
                        </a:r>
                        <a:endParaRPr lang="de-DE" sz="3000" b="0" strike="noStrike" spc="-1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 gridSpan="4">
                    <a:txBody>
                      <a:bodyPr/>
                      <a:lstStyle/>
                      <a:p>
                        <a:pPr algn="ctr">
                          <a:lnSpc>
                            <a:spcPct val="100000"/>
                          </a:lnSpc>
                          <a:buNone/>
                        </a:pPr>
                        <a:r>
                          <a:rPr lang="de-DE" sz="3000" b="1" strike="noStrike" spc="-1" dirty="0" err="1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adj.</a:t>
                        </a:r>
                        <a:r>
                          <a:rPr lang="de-DE" sz="3000" b="1" strike="noStrike" spc="-1" dirty="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 R</a:t>
                        </a:r>
                        <a:r>
                          <a:rPr lang="de-DE" sz="3000" b="1" strike="noStrike" spc="-1" baseline="30000" dirty="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2</a:t>
                        </a:r>
                        <a:r>
                          <a:rPr lang="de-DE" sz="3000" b="1" strike="noStrike" spc="-1" dirty="0">
                            <a:solidFill>
                              <a:srgbClr val="000000"/>
                            </a:solidFill>
                            <a:latin typeface="Calibri"/>
                            <a:ea typeface="DejaVu Sans"/>
                          </a:rPr>
                          <a:t>=.237; F(7,303)=14.7, p&lt;.001 </a:t>
                        </a:r>
                        <a:endParaRPr lang="de-DE" sz="3000" b="0" strike="noStrike" spc="-1" dirty="0">
                          <a:latin typeface="Arial"/>
                        </a:endParaRPr>
                      </a:p>
                    </a:txBody>
                    <a:tcPr>
                      <a:lnL w="12240">
                        <a:solidFill>
                          <a:srgbClr val="FFFFFF"/>
                        </a:solidFill>
                      </a:lnL>
                      <a:lnR w="12240">
                        <a:noFill/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9EFF7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de-DE"/>
                      </a:p>
                    </a:txBody>
                    <a:tcPr marL="90000" marR="90000">
                      <a:solidFill>
                        <a:srgbClr val="729FC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9"/>
                    </a:ext>
                  </a:extLst>
                </a:tr>
              </a:tbl>
            </a:graphicData>
          </a:graphic>
        </p:graphicFrame>
        <p:sp>
          <p:nvSpPr>
            <p:cNvPr id="84" name="Rechteck 83"/>
            <p:cNvSpPr/>
            <p:nvPr/>
          </p:nvSpPr>
          <p:spPr>
            <a:xfrm>
              <a:off x="9452520" y="23628240"/>
              <a:ext cx="15766560" cy="45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de-DE" sz="3000" b="1" strike="noStrike" spc="-1" dirty="0">
                  <a:solidFill>
                    <a:srgbClr val="000000"/>
                  </a:solidFill>
                  <a:latin typeface="Calibri"/>
                  <a:ea typeface="Microsoft YaHei"/>
                </a:rPr>
                <a:t>Tab. 2. Ergebnisse der einfachen und multiplen </a:t>
              </a:r>
              <a:r>
                <a:rPr lang="de-DE" sz="3000" b="1" strike="noStrike" spc="-1" dirty="0" smtClean="0">
                  <a:solidFill>
                    <a:srgbClr val="000000"/>
                  </a:solidFill>
                  <a:latin typeface="Calibri"/>
                  <a:ea typeface="Microsoft YaHei"/>
                </a:rPr>
                <a:t>linearen Regressionen </a:t>
              </a:r>
              <a:r>
                <a:rPr lang="de-DE" sz="3000" b="1" strike="noStrike" spc="-1" dirty="0">
                  <a:solidFill>
                    <a:srgbClr val="000000"/>
                  </a:solidFill>
                  <a:latin typeface="Calibri"/>
                  <a:ea typeface="Microsoft YaHei"/>
                </a:rPr>
                <a:t>(n=311)</a:t>
              </a:r>
              <a:endParaRPr lang="de-DE" sz="3000" b="0" strike="noStrike" spc="-1" dirty="0">
                <a:latin typeface="Arial"/>
              </a:endParaRPr>
            </a:p>
          </p:txBody>
        </p:sp>
      </p:grpSp>
      <p:sp>
        <p:nvSpPr>
          <p:cNvPr id="85" name="Rechteck 84"/>
          <p:cNvSpPr/>
          <p:nvPr/>
        </p:nvSpPr>
        <p:spPr>
          <a:xfrm>
            <a:off x="25171200" y="27964440"/>
            <a:ext cx="6777000" cy="456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de-DE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Im </a:t>
            </a:r>
            <a:r>
              <a:rPr lang="de-DE" sz="3200" b="1" u="sng" strike="noStrike" spc="-1" dirty="0" smtClean="0">
                <a:solidFill>
                  <a:srgbClr val="000000"/>
                </a:solidFill>
                <a:uFillTx/>
                <a:latin typeface="Calibri"/>
                <a:ea typeface="DejaVu Sans"/>
              </a:rPr>
              <a:t>multiplen Regressionsmodell</a:t>
            </a:r>
            <a:r>
              <a:rPr lang="de-DE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zeigten sich folgende signifikante Prädiktoren für die AV:</a:t>
            </a:r>
            <a:endParaRPr lang="de-DE" sz="32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aktueller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Gesundheitszustand,</a:t>
            </a:r>
            <a:endParaRPr lang="de-DE" sz="32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subjektive Versorgungsbarrieren.</a:t>
            </a:r>
            <a:endParaRPr lang="de-DE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Prädiktoren sagten die AV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signifikant </a:t>
            </a:r>
            <a:r>
              <a:rPr lang="de-DE" sz="3200" b="0" strike="noStrike" spc="-1" smtClean="0">
                <a:solidFill>
                  <a:srgbClr val="000000"/>
                </a:solidFill>
                <a:latin typeface="Calibri"/>
                <a:ea typeface="DejaVu Sans"/>
              </a:rPr>
              <a:t>voraus.</a:t>
            </a:r>
          </a:p>
          <a:p>
            <a:pPr algn="just">
              <a:lnSpc>
                <a:spcPct val="100000"/>
              </a:lnSpc>
              <a:buNone/>
            </a:pPr>
            <a:r>
              <a:rPr lang="de-DE" sz="3200" b="0" strike="noStrike" spc="-1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23,7%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Varianzaufklärung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mittlere bis hohe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Anpassungsgüte 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des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Modells (Effektstärke</a:t>
            </a:r>
            <a:r>
              <a:rPr lang="de-DE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32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</a:t>
            </a:r>
            <a:r>
              <a:rPr lang="en-US" sz="3200" b="0" i="1" strike="noStrike" spc="-1" baseline="30000" dirty="0" smtClean="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en-US" sz="3200" spc="-1" baseline="30000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= 0.34)).</a:t>
            </a:r>
            <a:r>
              <a:rPr lang="de-DE" sz="3200" b="0" strike="noStrike" spc="-1" baseline="33000" dirty="0" smtClean="0">
                <a:solidFill>
                  <a:srgbClr val="000000"/>
                </a:solidFill>
                <a:latin typeface="Calibri"/>
                <a:ea typeface="GillSansStd-Italic"/>
              </a:rPr>
              <a:t>[</a:t>
            </a:r>
            <a:r>
              <a:rPr lang="de-DE" sz="3200" b="0" strike="noStrike" spc="-1" baseline="33000" dirty="0">
                <a:solidFill>
                  <a:srgbClr val="000000"/>
                </a:solidFill>
                <a:latin typeface="Calibri"/>
                <a:ea typeface="GillSansStd-Italic"/>
              </a:rPr>
              <a:t>8]</a:t>
            </a:r>
            <a:endParaRPr lang="de-DE" sz="3200" b="0" strike="noStrike" spc="-1" dirty="0">
              <a:latin typeface="Arial"/>
            </a:endParaRPr>
          </a:p>
        </p:txBody>
      </p:sp>
      <p:sp>
        <p:nvSpPr>
          <p:cNvPr id="86" name="Rechteck 86"/>
          <p:cNvSpPr/>
          <p:nvPr/>
        </p:nvSpPr>
        <p:spPr>
          <a:xfrm>
            <a:off x="481320" y="30930840"/>
            <a:ext cx="8543160" cy="218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de-DE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Abb. 1. </a:t>
            </a:r>
            <a:r>
              <a:rPr lang="de-DE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Für e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rwachsene 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Autist:innen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lang="de-DE" sz="3200" spc="-1" dirty="0" smtClean="0">
                <a:solidFill>
                  <a:srgbClr val="000000"/>
                </a:solidFill>
                <a:latin typeface="Calibri"/>
                <a:ea typeface="Times New Roman"/>
              </a:rPr>
              <a:t>ergaben sich</a:t>
            </a:r>
            <a:r>
              <a:rPr lang="de-DE" sz="32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FranklinGothic-Book"/>
              </a:rPr>
              <a:t>unterdurchschnittliche Werte in der MCS (M=32, SD=12) 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im Vergleich zur deutschen Gesamtbevölkerung </a:t>
            </a:r>
            <a:r>
              <a:rPr lang="de-DE" sz="3200" b="0" strike="noStrike" spc="-1" dirty="0">
                <a:solidFill>
                  <a:srgbClr val="000000"/>
                </a:solidFill>
                <a:latin typeface="Calibri"/>
                <a:ea typeface="FranklinGothic-Book"/>
              </a:rPr>
              <a:t>(M=53, SD=8). Die Differenz der Gruppenmittelwerte war signifikant.</a:t>
            </a:r>
            <a:endParaRPr lang="de-DE" sz="3200" b="0" strike="noStrike" spc="-1" dirty="0">
              <a:latin typeface="Arial"/>
            </a:endParaRPr>
          </a:p>
        </p:txBody>
      </p:sp>
      <p:grpSp>
        <p:nvGrpSpPr>
          <p:cNvPr id="87" name="Gruppieren 2"/>
          <p:cNvGrpSpPr/>
          <p:nvPr/>
        </p:nvGrpSpPr>
        <p:grpSpPr>
          <a:xfrm>
            <a:off x="19244880" y="13817520"/>
            <a:ext cx="12685320" cy="6668280"/>
            <a:chOff x="19244880" y="13817520"/>
            <a:chExt cx="12685320" cy="6668280"/>
          </a:xfrm>
        </p:grpSpPr>
        <p:grpSp>
          <p:nvGrpSpPr>
            <p:cNvPr id="88" name="Gruppieren 1"/>
            <p:cNvGrpSpPr/>
            <p:nvPr/>
          </p:nvGrpSpPr>
          <p:grpSpPr>
            <a:xfrm>
              <a:off x="19244880" y="14280840"/>
              <a:ext cx="12685320" cy="6204960"/>
              <a:chOff x="19244880" y="14280840"/>
              <a:chExt cx="12685320" cy="6204960"/>
            </a:xfrm>
          </p:grpSpPr>
          <p:graphicFrame>
            <p:nvGraphicFramePr>
              <p:cNvPr id="89" name="Tabelle 26"/>
              <p:cNvGraphicFramePr/>
              <p:nvPr>
                <p:extLst>
                  <p:ext uri="{D42A27DB-BD31-4B8C-83A1-F6EECF244321}">
                    <p14:modId xmlns:p14="http://schemas.microsoft.com/office/powerpoint/2010/main" val="2437202899"/>
                  </p:ext>
                </p:extLst>
              </p:nvPr>
            </p:nvGraphicFramePr>
            <p:xfrm>
              <a:off x="19244880" y="18199440"/>
              <a:ext cx="12685320" cy="2286360"/>
            </p:xfrm>
            <a:graphic>
              <a:graphicData uri="http://schemas.openxmlformats.org/drawingml/2006/table">
                <a:tbl>
                  <a:tblPr/>
                  <a:tblGrid>
                    <a:gridCol w="40723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60764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0053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noFill/>
                        </a:lnB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1" strike="noStrike" spc="-1">
                              <a:solidFill>
                                <a:srgbClr val="FFFFFF"/>
                              </a:solidFill>
                              <a:latin typeface="Calibri"/>
                              <a:ea typeface="DejaVu Sans"/>
                            </a:rPr>
                            <a:t>n (%)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1" strike="noStrike" spc="-1">
                              <a:solidFill>
                                <a:srgbClr val="FFFFFF"/>
                              </a:solidFill>
                              <a:latin typeface="Calibri"/>
                              <a:ea typeface="DejaVu Sans"/>
                            </a:rPr>
                            <a:t>n (%)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92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Diagnose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noFill/>
                        </a:lnL>
                        <a:lnR w="12240">
                          <a:noFill/>
                        </a:lnR>
                        <a:lnT w="12240">
                          <a:noFill/>
                        </a:lnT>
                        <a:lnB w="12240">
                          <a:noFill/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 dirty="0" smtClean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Asperger-S.: </a:t>
                          </a:r>
                          <a:r>
                            <a:rPr lang="en-US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269 (</a:t>
                          </a:r>
                          <a:r>
                            <a:rPr lang="en-US" sz="3000" b="0" strike="noStrike" spc="-1" dirty="0" smtClean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86,5%) 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noFill/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 dirty="0" err="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Andere</a:t>
                          </a:r>
                          <a:r>
                            <a:rPr lang="en-US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: 42 ( 13,5%)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92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Familienstand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noFill/>
                        </a:lnT>
                        <a:lnB w="12240">
                          <a:noFill/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Ledig: 199 (64 %)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noFill/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 dirty="0" err="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Andere</a:t>
                          </a:r>
                          <a:r>
                            <a:rPr lang="en-US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: 112 (36%)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92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  <a:tabLst>
                              <a:tab pos="0" algn="l"/>
                            </a:tabLst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Geschlecht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noFill/>
                        </a:lnL>
                        <a:lnR w="12240">
                          <a:noFill/>
                        </a:lnR>
                        <a:lnT w="12240">
                          <a:noFill/>
                        </a:lnT>
                        <a:lnB w="12240">
                          <a:noFill/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 dirty="0" err="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Weiblich</a:t>
                          </a:r>
                          <a:r>
                            <a:rPr lang="en-US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: 172 (55,3%)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noFill/>
                        </a:lnL>
                        <a:lnR w="12240">
                          <a:noFill/>
                        </a:lnR>
                        <a:lnT w="12240">
                          <a:noFill/>
                        </a:lnT>
                        <a:lnB w="12240">
                          <a:noFill/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en-US" sz="3000" b="0" strike="noStrike" spc="-1" dirty="0" err="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Andere</a:t>
                          </a:r>
                          <a:r>
                            <a:rPr lang="en-US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: 139 (44,7%)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noFill/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graphicFrame>
            <p:nvGraphicFramePr>
              <p:cNvPr id="90" name="Tabelle 1"/>
              <p:cNvGraphicFramePr/>
              <p:nvPr>
                <p:extLst>
                  <p:ext uri="{D42A27DB-BD31-4B8C-83A1-F6EECF244321}">
                    <p14:modId xmlns:p14="http://schemas.microsoft.com/office/powerpoint/2010/main" val="733489002"/>
                  </p:ext>
                </p:extLst>
              </p:nvPr>
            </p:nvGraphicFramePr>
            <p:xfrm>
              <a:off x="19244880" y="14280840"/>
              <a:ext cx="12685320" cy="4012200"/>
            </p:xfrm>
            <a:graphic>
              <a:graphicData uri="http://schemas.openxmlformats.org/drawingml/2006/table">
                <a:tbl>
                  <a:tblPr/>
                  <a:tblGrid>
                    <a:gridCol w="40723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3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845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74536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1" strike="noStrike" spc="-1">
                              <a:solidFill>
                                <a:srgbClr val="FFFFFF"/>
                              </a:solidFill>
                              <a:latin typeface="Calibri"/>
                              <a:ea typeface="DejaVu Sans"/>
                            </a:rPr>
                            <a:t>M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1" strike="noStrike" spc="-1">
                              <a:solidFill>
                                <a:srgbClr val="FFFFFF"/>
                              </a:solidFill>
                              <a:latin typeface="Calibri"/>
                              <a:ea typeface="DejaVu Sans"/>
                            </a:rPr>
                            <a:t>SD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1" strike="noStrike" spc="-1">
                              <a:solidFill>
                                <a:srgbClr val="FFFFFF"/>
                              </a:solidFill>
                              <a:latin typeface="Calibri"/>
                              <a:ea typeface="DejaVu Sans"/>
                            </a:rPr>
                            <a:t>Range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4F81BD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116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Alter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38,9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11,5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18 - 65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668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Alter bei Diagnose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32,5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13,0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4 - 62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526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  <a:tabLst>
                              <a:tab pos="0" algn="l"/>
                            </a:tabLst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DSM-5 A (Sozial)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3,5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1,1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1-5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526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  <a:tabLst>
                              <a:tab pos="0" algn="l"/>
                            </a:tabLst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DSM-5 B (Flexibilität)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3,3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1,1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1-5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526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  <a:tabLst>
                              <a:tab pos="0" algn="l"/>
                            </a:tabLst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EQ-5D-VAS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51,9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24,1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0-100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E9ECF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379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i="1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Barriers-to-healthcare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8,1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4,1</a:t>
                          </a:r>
                          <a:endParaRPr lang="de-DE" sz="3000" b="0" strike="noStrike" spc="-1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buNone/>
                          </a:pPr>
                          <a:r>
                            <a:rPr lang="de-DE" sz="3000" b="0" strike="noStrike" spc="-1" dirty="0">
                              <a:solidFill>
                                <a:srgbClr val="000000"/>
                              </a:solidFill>
                              <a:latin typeface="Calibri"/>
                              <a:ea typeface="DejaVu Sans"/>
                            </a:rPr>
                            <a:t>0-17</a:t>
                          </a:r>
                          <a:endParaRPr lang="de-DE" sz="3000" b="0" strike="noStrike" spc="-1" dirty="0">
                            <a:latin typeface="Arial"/>
                          </a:endParaRPr>
                        </a:p>
                      </a:txBody>
                      <a:tcPr>
                        <a:lnL w="12240">
                          <a:solidFill>
                            <a:srgbClr val="FFFFFF"/>
                          </a:solidFill>
                        </a:lnL>
                        <a:lnR w="12240">
                          <a:solidFill>
                            <a:srgbClr val="FFFFFF"/>
                          </a:solidFill>
                        </a:lnR>
                        <a:lnT w="12240">
                          <a:solidFill>
                            <a:srgbClr val="FFFFFF"/>
                          </a:solidFill>
                        </a:lnT>
                        <a:lnB w="12240">
                          <a:solidFill>
                            <a:srgbClr val="FFFFFF"/>
                          </a:solidFill>
                        </a:lnB>
                        <a:solidFill>
                          <a:srgbClr val="D1DEE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91" name="Textfeld 32"/>
            <p:cNvSpPr/>
            <p:nvPr/>
          </p:nvSpPr>
          <p:spPr>
            <a:xfrm>
              <a:off x="19274760" y="13817520"/>
              <a:ext cx="6680880" cy="54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de-DE" sz="3000" b="1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Tab. 1. Stichprobenbeschreibung (N=311)</a:t>
              </a:r>
              <a:endParaRPr lang="de-DE" sz="3000" b="0" strike="noStrike" spc="-1"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poster_90x120_vorlage (1)</Template>
  <TotalTime>0</TotalTime>
  <Words>1009</Words>
  <Application>Microsoft Office PowerPoint</Application>
  <PresentationFormat>Benutzerdefiniert</PresentationFormat>
  <Paragraphs>146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3" baseType="lpstr">
      <vt:lpstr>Microsoft YaHei</vt:lpstr>
      <vt:lpstr>Arial</vt:lpstr>
      <vt:lpstr>Calibri</vt:lpstr>
      <vt:lpstr>DejaVu Sans</vt:lpstr>
      <vt:lpstr>FranklinGothic-Book</vt:lpstr>
      <vt:lpstr>GillSansStd-Italic</vt:lpstr>
      <vt:lpstr>Segoe UI</vt:lpstr>
      <vt:lpstr>STIX-Regular</vt:lpstr>
      <vt:lpstr>Symbol</vt:lpstr>
      <vt:lpstr>Times New Roman</vt:lpstr>
      <vt:lpstr>Wingdings</vt:lpstr>
      <vt:lpstr>Office Theme</vt:lpstr>
      <vt:lpstr>PowerPoint-Präsentation</vt:lpstr>
    </vt:vector>
  </TitlesOfParts>
  <Company>UKE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Dückert, Sophia</dc:creator>
  <dc:description/>
  <cp:lastModifiedBy>Rahlff, Pascal</cp:lastModifiedBy>
  <cp:revision>273</cp:revision>
  <cp:lastPrinted>2021-11-16T14:22:58Z</cp:lastPrinted>
  <dcterms:created xsi:type="dcterms:W3CDTF">2021-11-11T14:51:07Z</dcterms:created>
  <dcterms:modified xsi:type="dcterms:W3CDTF">2023-03-08T13:47:07Z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Benutzerdefiniert</vt:lpwstr>
  </property>
  <property fmtid="{D5CDD505-2E9C-101B-9397-08002B2CF9AE}" pid="4" name="Slides">
    <vt:i4>1</vt:i4>
  </property>
</Properties>
</file>