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53" r:id="rId2"/>
  </p:sldMasterIdLst>
  <p:notesMasterIdLst>
    <p:notesMasterId r:id="rId37"/>
  </p:notesMasterIdLst>
  <p:handoutMasterIdLst>
    <p:handoutMasterId r:id="rId38"/>
  </p:handoutMasterIdLst>
  <p:sldIdLst>
    <p:sldId id="494" r:id="rId3"/>
    <p:sldId id="338" r:id="rId4"/>
    <p:sldId id="339" r:id="rId5"/>
    <p:sldId id="266" r:id="rId6"/>
    <p:sldId id="340" r:id="rId7"/>
    <p:sldId id="304" r:id="rId8"/>
    <p:sldId id="341" r:id="rId9"/>
    <p:sldId id="513" r:id="rId10"/>
    <p:sldId id="514" r:id="rId11"/>
    <p:sldId id="271" r:id="rId12"/>
    <p:sldId id="360" r:id="rId13"/>
    <p:sldId id="361" r:id="rId14"/>
    <p:sldId id="362" r:id="rId15"/>
    <p:sldId id="354" r:id="rId16"/>
    <p:sldId id="522" r:id="rId17"/>
    <p:sldId id="520" r:id="rId18"/>
    <p:sldId id="277" r:id="rId19"/>
    <p:sldId id="283" r:id="rId20"/>
    <p:sldId id="279" r:id="rId21"/>
    <p:sldId id="515" r:id="rId22"/>
    <p:sldId id="349" r:id="rId23"/>
    <p:sldId id="347" r:id="rId24"/>
    <p:sldId id="281" r:id="rId25"/>
    <p:sldId id="516" r:id="rId26"/>
    <p:sldId id="356" r:id="rId27"/>
    <p:sldId id="521" r:id="rId28"/>
    <p:sldId id="300" r:id="rId29"/>
    <p:sldId id="364" r:id="rId30"/>
    <p:sldId id="350" r:id="rId31"/>
    <p:sldId id="289" r:id="rId32"/>
    <p:sldId id="290" r:id="rId33"/>
    <p:sldId id="291" r:id="rId34"/>
    <p:sldId id="292" r:id="rId35"/>
    <p:sldId id="296" r:id="rId36"/>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hilipp Leson"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6184B5"/>
    <a:srgbClr val="0000FF"/>
    <a:srgbClr val="A3BAD5"/>
    <a:srgbClr val="BFC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24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1CD5138-63C8-4396-8D4F-6F30E0D2EEBA}" type="datetimeFigureOut">
              <a:rPr lang="de-DE"/>
              <a:pPr>
                <a:defRPr/>
              </a:pPr>
              <a:t>12.03.2024</a:t>
            </a:fld>
            <a:endParaRPr lang="de-DE"/>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2D27015-171E-4166-85E3-9E8CBBCD4959}" type="slidenum">
              <a:rPr lang="de-DE"/>
              <a:pPr>
                <a:defRPr/>
              </a:pPr>
              <a:t>‹Nr.›</a:t>
            </a:fld>
            <a:endParaRPr lang="de-DE"/>
          </a:p>
        </p:txBody>
      </p:sp>
    </p:spTree>
    <p:extLst>
      <p:ext uri="{BB962C8B-B14F-4D97-AF65-F5344CB8AC3E}">
        <p14:creationId xmlns:p14="http://schemas.microsoft.com/office/powerpoint/2010/main" val="41377261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07DFC88-F9AF-4099-85C2-222E7ED61A61}" type="datetimeFigureOut">
              <a:rPr lang="de-DE"/>
              <a:pPr>
                <a:defRPr/>
              </a:pPr>
              <a:t>12.03.2024</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1403652-09DA-4C19-BDDC-1C986B4D2FB3}" type="slidenum">
              <a:rPr lang="de-DE"/>
              <a:pPr>
                <a:defRPr/>
              </a:pPr>
              <a:t>‹Nr.›</a:t>
            </a:fld>
            <a:endParaRPr lang="de-DE"/>
          </a:p>
        </p:txBody>
      </p:sp>
    </p:spTree>
    <p:extLst>
      <p:ext uri="{BB962C8B-B14F-4D97-AF65-F5344CB8AC3E}">
        <p14:creationId xmlns:p14="http://schemas.microsoft.com/office/powerpoint/2010/main" val="3522140122"/>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dx.doi.org/10.1007/s11606-016-3645-y"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4EFA62-6258-8D83-CCCF-66A369F152AD}"/>
            </a:ext>
          </a:extLst>
        </p:cNvPr>
        <p:cNvGrpSpPr/>
        <p:nvPr/>
      </p:nvGrpSpPr>
      <p:grpSpPr>
        <a:xfrm>
          <a:off x="0" y="0"/>
          <a:ext cx="0" cy="0"/>
          <a:chOff x="0" y="0"/>
          <a:chExt cx="0" cy="0"/>
        </a:xfrm>
      </p:grpSpPr>
      <p:sp>
        <p:nvSpPr>
          <p:cNvPr id="66562" name="Rectangle 7">
            <a:extLst>
              <a:ext uri="{FF2B5EF4-FFF2-40B4-BE49-F238E27FC236}">
                <a16:creationId xmlns:a16="http://schemas.microsoft.com/office/drawing/2014/main" id="{977323FB-D99C-8FD5-1140-8B45C9DDC94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7ED87EF-E3A4-4047-A43A-E3F8FCA7247C}" type="slidenum">
              <a:rPr lang="de-DE" altLang="de-DE" smtClean="0"/>
              <a:pPr eaLnBrk="1" hangingPunct="1">
                <a:spcBef>
                  <a:spcPct val="0"/>
                </a:spcBef>
              </a:pPr>
              <a:t>2</a:t>
            </a:fld>
            <a:endParaRPr lang="de-DE" altLang="de-DE"/>
          </a:p>
        </p:txBody>
      </p:sp>
      <p:sp>
        <p:nvSpPr>
          <p:cNvPr id="66563" name="Rectangle 2">
            <a:extLst>
              <a:ext uri="{FF2B5EF4-FFF2-40B4-BE49-F238E27FC236}">
                <a16:creationId xmlns:a16="http://schemas.microsoft.com/office/drawing/2014/main" id="{9FB7BA3C-BC2F-91E5-E33D-4D59DF8E4707}"/>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FC47754C-3472-CF9B-DCA2-620DC7F844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a:t>Osteopenie ist ein unscharfer Begriff und wird in dieser Leitlinie nicht verwendet. Meist sind damit Grenzbefunde gemeint, die noch nicht die Osteoporose-Kriterien erfüllen.</a:t>
            </a:r>
          </a:p>
        </p:txBody>
      </p:sp>
    </p:spTree>
    <p:extLst>
      <p:ext uri="{BB962C8B-B14F-4D97-AF65-F5344CB8AC3E}">
        <p14:creationId xmlns:p14="http://schemas.microsoft.com/office/powerpoint/2010/main" val="1511027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B1B83-EB4C-635C-F1EC-338CE3C8B587}"/>
            </a:ext>
          </a:extLst>
        </p:cNvPr>
        <p:cNvGrpSpPr/>
        <p:nvPr/>
      </p:nvGrpSpPr>
      <p:grpSpPr>
        <a:xfrm>
          <a:off x="0" y="0"/>
          <a:ext cx="0" cy="0"/>
          <a:chOff x="0" y="0"/>
          <a:chExt cx="0" cy="0"/>
        </a:xfrm>
      </p:grpSpPr>
      <p:sp>
        <p:nvSpPr>
          <p:cNvPr id="82946" name="Rectangle 7">
            <a:extLst>
              <a:ext uri="{FF2B5EF4-FFF2-40B4-BE49-F238E27FC236}">
                <a16:creationId xmlns:a16="http://schemas.microsoft.com/office/drawing/2014/main" id="{990B6797-9C77-2341-C2E7-81E9E2C5D4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AC38D13-DF40-4F4D-BBE5-F0F96CEB6CF7}" type="slidenum">
              <a:rPr lang="de-DE" altLang="de-DE" smtClean="0"/>
              <a:pPr eaLnBrk="1" hangingPunct="1">
                <a:spcBef>
                  <a:spcPct val="0"/>
                </a:spcBef>
              </a:pPr>
              <a:t>20</a:t>
            </a:fld>
            <a:endParaRPr lang="de-DE" altLang="de-DE"/>
          </a:p>
        </p:txBody>
      </p:sp>
      <p:sp>
        <p:nvSpPr>
          <p:cNvPr id="82947" name="Rectangle 2">
            <a:extLst>
              <a:ext uri="{FF2B5EF4-FFF2-40B4-BE49-F238E27FC236}">
                <a16:creationId xmlns:a16="http://schemas.microsoft.com/office/drawing/2014/main" id="{EC382167-7D53-A46D-215B-01CC6683517C}"/>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51F8561A-4FF0-09A9-2554-2B48E1BB47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a:t>Im Einzelfall entscheiden, ob Laborwerte evtl. schon vor Knochendichtemessung bestimmt werden sollen. Dient der Erkennung sekundärer Osteoporoseformen oder anderer Ursachen pathologischer Frakturen, daher keine differenzierte Angaben zur Evidenz. Ggf. Überweisung zum Spezialisten bei Hinweisen auf spezifische Erkrankungen/sekundäre Osteoporose (B)</a:t>
            </a:r>
          </a:p>
        </p:txBody>
      </p:sp>
    </p:spTree>
    <p:extLst>
      <p:ext uri="{BB962C8B-B14F-4D97-AF65-F5344CB8AC3E}">
        <p14:creationId xmlns:p14="http://schemas.microsoft.com/office/powerpoint/2010/main" val="1853112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FF2FC-6B5B-4902-82A6-9EE45F19B56B}"/>
            </a:ext>
          </a:extLst>
        </p:cNvPr>
        <p:cNvGrpSpPr/>
        <p:nvPr/>
      </p:nvGrpSpPr>
      <p:grpSpPr>
        <a:xfrm>
          <a:off x="0" y="0"/>
          <a:ext cx="0" cy="0"/>
          <a:chOff x="0" y="0"/>
          <a:chExt cx="0" cy="0"/>
        </a:xfrm>
      </p:grpSpPr>
      <p:sp>
        <p:nvSpPr>
          <p:cNvPr id="66562" name="Rectangle 7">
            <a:extLst>
              <a:ext uri="{FF2B5EF4-FFF2-40B4-BE49-F238E27FC236}">
                <a16:creationId xmlns:a16="http://schemas.microsoft.com/office/drawing/2014/main" id="{9A0C8E74-083C-FEC0-88E3-CFDBE1E038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FB0D4A2-96DA-4F69-9BE7-01141E424F11}" type="slidenum">
              <a:rPr lang="de-DE" altLang="de-DE" smtClean="0"/>
              <a:pPr>
                <a:spcBef>
                  <a:spcPct val="0"/>
                </a:spcBef>
              </a:pPr>
              <a:t>21</a:t>
            </a:fld>
            <a:endParaRPr lang="de-DE" altLang="de-DE"/>
          </a:p>
        </p:txBody>
      </p:sp>
      <p:sp>
        <p:nvSpPr>
          <p:cNvPr id="66563" name="Rectangle 2">
            <a:extLst>
              <a:ext uri="{FF2B5EF4-FFF2-40B4-BE49-F238E27FC236}">
                <a16:creationId xmlns:a16="http://schemas.microsoft.com/office/drawing/2014/main" id="{F9526F74-737E-D970-02CE-164CCC50FB22}"/>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1364599E-3DF5-E34C-0EA9-3CC72E27216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None/>
            </a:pPr>
            <a:r>
              <a:rPr lang="de-DE" altLang="de-DE" sz="1200" dirty="0"/>
              <a:t>Die Nahrung mit Vitamin D zu ergänzen, ist in der Allgemeinpopulation eine sichere Maßnahme, die keiner Tests bedarf. Tests können aus klinischen Gründen indiziert sein, etwa bei Erkrankungen der Nebenschilddrüsen. Spiegel ≥ 50 </a:t>
            </a:r>
            <a:r>
              <a:rPr lang="de-DE" altLang="de-DE" sz="1200" dirty="0" err="1"/>
              <a:t>nmol</a:t>
            </a:r>
            <a:r>
              <a:rPr lang="de-DE" altLang="de-DE" sz="1200" dirty="0"/>
              <a:t>/l zeigen an, dass hinreichend viel Vitamin D vorhanden ist. </a:t>
            </a:r>
            <a:r>
              <a:rPr lang="de-DE" altLang="de-DE" sz="1200" i="1" dirty="0"/>
              <a:t>(3 Metaanalysen)</a:t>
            </a:r>
            <a:r>
              <a:rPr lang="de-DE" altLang="de-DE" sz="1200" dirty="0"/>
              <a:t>. Gegenwärtig unterstütze die Nachweislage eine Supplementation von Vitamin D zur Prävention von Stürzen und bei über 70-Jährigen. „Andere Effekte sind nicht bewiesen“,. Ein Screening der Vitamin-D-Spiegel sei nicht nötig, und die Gabe hoher Dosen solle vermieden werden.</a:t>
            </a:r>
          </a:p>
          <a:p>
            <a:pPr eaLnBrk="1" hangingPunct="1">
              <a:spcBef>
                <a:spcPct val="0"/>
              </a:spcBef>
              <a:buFontTx/>
              <a:buNone/>
            </a:pPr>
            <a:r>
              <a:rPr lang="de-DE" altLang="de-DE" sz="1200" dirty="0" err="1">
                <a:solidFill>
                  <a:srgbClr val="000099"/>
                </a:solidFill>
                <a:hlinkClick r:id="rId3">
                  <a:extLst>
                    <a:ext uri="{A12FA001-AC4F-418D-AE19-62706E023703}">
                      <ahyp:hlinkClr xmlns:ahyp="http://schemas.microsoft.com/office/drawing/2018/hyperlinkcolor" val="tx"/>
                    </a:ext>
                  </a:extLst>
                </a:hlinkClick>
              </a:rPr>
              <a:t>Allan</a:t>
            </a:r>
            <a:r>
              <a:rPr lang="de-DE" altLang="de-DE" sz="1200" dirty="0">
                <a:solidFill>
                  <a:srgbClr val="000099"/>
                </a:solidFill>
                <a:hlinkClick r:id="rId3">
                  <a:extLst>
                    <a:ext uri="{A12FA001-AC4F-418D-AE19-62706E023703}">
                      <ahyp:hlinkClr xmlns:ahyp="http://schemas.microsoft.com/office/drawing/2018/hyperlinkcolor" val="tx"/>
                    </a:ext>
                  </a:extLst>
                </a:hlinkClick>
              </a:rPr>
              <a:t> GM et al. Vitamin D: A Narrative Review </a:t>
            </a:r>
            <a:r>
              <a:rPr lang="de-DE" altLang="de-DE" sz="1200" dirty="0" err="1">
                <a:solidFill>
                  <a:srgbClr val="000099"/>
                </a:solidFill>
                <a:hlinkClick r:id="rId3">
                  <a:extLst>
                    <a:ext uri="{A12FA001-AC4F-418D-AE19-62706E023703}">
                      <ahyp:hlinkClr xmlns:ahyp="http://schemas.microsoft.com/office/drawing/2018/hyperlinkcolor" val="tx"/>
                    </a:ext>
                  </a:extLst>
                </a:hlinkClick>
              </a:rPr>
              <a:t>Examining</a:t>
            </a:r>
            <a:r>
              <a:rPr lang="de-DE" altLang="de-DE" sz="1200" dirty="0">
                <a:solidFill>
                  <a:srgbClr val="000099"/>
                </a:solidFill>
                <a:hlinkClick r:id="rId3">
                  <a:extLst>
                    <a:ext uri="{A12FA001-AC4F-418D-AE19-62706E023703}">
                      <ahyp:hlinkClr xmlns:ahyp="http://schemas.microsoft.com/office/drawing/2018/hyperlinkcolor" val="tx"/>
                    </a:ext>
                  </a:extLst>
                </a:hlinkClick>
              </a:rPr>
              <a:t> </a:t>
            </a:r>
            <a:r>
              <a:rPr lang="de-DE" altLang="de-DE" sz="1200" dirty="0" err="1">
                <a:solidFill>
                  <a:srgbClr val="000099"/>
                </a:solidFill>
                <a:hlinkClick r:id="rId3">
                  <a:extLst>
                    <a:ext uri="{A12FA001-AC4F-418D-AE19-62706E023703}">
                      <ahyp:hlinkClr xmlns:ahyp="http://schemas.microsoft.com/office/drawing/2018/hyperlinkcolor" val="tx"/>
                    </a:ext>
                  </a:extLst>
                </a:hlinkClick>
              </a:rPr>
              <a:t>the</a:t>
            </a:r>
            <a:r>
              <a:rPr lang="de-DE" altLang="de-DE" sz="1200" dirty="0">
                <a:solidFill>
                  <a:srgbClr val="000099"/>
                </a:solidFill>
                <a:hlinkClick r:id="rId3">
                  <a:extLst>
                    <a:ext uri="{A12FA001-AC4F-418D-AE19-62706E023703}">
                      <ahyp:hlinkClr xmlns:ahyp="http://schemas.microsoft.com/office/drawing/2018/hyperlinkcolor" val="tx"/>
                    </a:ext>
                  </a:extLst>
                </a:hlinkClick>
              </a:rPr>
              <a:t> </a:t>
            </a:r>
            <a:r>
              <a:rPr lang="de-DE" altLang="de-DE" sz="1200" dirty="0" err="1">
                <a:solidFill>
                  <a:srgbClr val="000099"/>
                </a:solidFill>
                <a:hlinkClick r:id="rId3">
                  <a:extLst>
                    <a:ext uri="{A12FA001-AC4F-418D-AE19-62706E023703}">
                      <ahyp:hlinkClr xmlns:ahyp="http://schemas.microsoft.com/office/drawing/2018/hyperlinkcolor" val="tx"/>
                    </a:ext>
                  </a:extLst>
                </a:hlinkClick>
              </a:rPr>
              <a:t>Evidence</a:t>
            </a:r>
            <a:r>
              <a:rPr lang="de-DE" altLang="de-DE" sz="1200" dirty="0">
                <a:solidFill>
                  <a:srgbClr val="000099"/>
                </a:solidFill>
                <a:hlinkClick r:id="rId3">
                  <a:extLst>
                    <a:ext uri="{A12FA001-AC4F-418D-AE19-62706E023703}">
                      <ahyp:hlinkClr xmlns:ahyp="http://schemas.microsoft.com/office/drawing/2018/hyperlinkcolor" val="tx"/>
                    </a:ext>
                  </a:extLst>
                </a:hlinkClick>
              </a:rPr>
              <a:t> </a:t>
            </a:r>
            <a:r>
              <a:rPr lang="de-DE" altLang="de-DE" sz="1200" dirty="0" err="1">
                <a:solidFill>
                  <a:srgbClr val="000099"/>
                </a:solidFill>
                <a:hlinkClick r:id="rId3">
                  <a:extLst>
                    <a:ext uri="{A12FA001-AC4F-418D-AE19-62706E023703}">
                      <ahyp:hlinkClr xmlns:ahyp="http://schemas.microsoft.com/office/drawing/2018/hyperlinkcolor" val="tx"/>
                    </a:ext>
                  </a:extLst>
                </a:hlinkClick>
              </a:rPr>
              <a:t>for</a:t>
            </a:r>
            <a:r>
              <a:rPr lang="de-DE" altLang="de-DE" sz="1200" dirty="0">
                <a:solidFill>
                  <a:srgbClr val="000099"/>
                </a:solidFill>
                <a:hlinkClick r:id="rId3">
                  <a:extLst>
                    <a:ext uri="{A12FA001-AC4F-418D-AE19-62706E023703}">
                      <ahyp:hlinkClr xmlns:ahyp="http://schemas.microsoft.com/office/drawing/2018/hyperlinkcolor" val="tx"/>
                    </a:ext>
                  </a:extLst>
                </a:hlinkClick>
              </a:rPr>
              <a:t> Ten Beliefs. J Gen Intern </a:t>
            </a:r>
            <a:r>
              <a:rPr lang="de-DE" altLang="de-DE" sz="1200" dirty="0" err="1">
                <a:solidFill>
                  <a:srgbClr val="000099"/>
                </a:solidFill>
                <a:hlinkClick r:id="rId3">
                  <a:extLst>
                    <a:ext uri="{A12FA001-AC4F-418D-AE19-62706E023703}">
                      <ahyp:hlinkClr xmlns:ahyp="http://schemas.microsoft.com/office/drawing/2018/hyperlinkcolor" val="tx"/>
                    </a:ext>
                  </a:extLst>
                </a:hlinkClick>
              </a:rPr>
              <a:t>Med</a:t>
            </a:r>
            <a:r>
              <a:rPr lang="de-DE" altLang="de-DE" sz="1200" dirty="0">
                <a:solidFill>
                  <a:srgbClr val="000099"/>
                </a:solidFill>
                <a:hlinkClick r:id="rId3">
                  <a:extLst>
                    <a:ext uri="{A12FA001-AC4F-418D-AE19-62706E023703}">
                      <ahyp:hlinkClr xmlns:ahyp="http://schemas.microsoft.com/office/drawing/2018/hyperlinkcolor" val="tx"/>
                    </a:ext>
                  </a:extLst>
                </a:hlinkClick>
              </a:rPr>
              <a:t>, online 7. März 2016; </a:t>
            </a:r>
            <a:r>
              <a:rPr lang="de-DE" altLang="de-DE" sz="1200" dirty="0" err="1">
                <a:solidFill>
                  <a:srgbClr val="000099"/>
                </a:solidFill>
                <a:hlinkClick r:id="rId3">
                  <a:extLst>
                    <a:ext uri="{A12FA001-AC4F-418D-AE19-62706E023703}">
                      <ahyp:hlinkClr xmlns:ahyp="http://schemas.microsoft.com/office/drawing/2018/hyperlinkcolor" val="tx"/>
                    </a:ext>
                  </a:extLst>
                </a:hlinkClick>
              </a:rPr>
              <a:t>doi</a:t>
            </a:r>
            <a:r>
              <a:rPr lang="de-DE" altLang="de-DE" sz="1200" dirty="0">
                <a:solidFill>
                  <a:srgbClr val="000099"/>
                </a:solidFill>
                <a:hlinkClick r:id="rId3">
                  <a:extLst>
                    <a:ext uri="{A12FA001-AC4F-418D-AE19-62706E023703}">
                      <ahyp:hlinkClr xmlns:ahyp="http://schemas.microsoft.com/office/drawing/2018/hyperlinkcolor" val="tx"/>
                    </a:ext>
                  </a:extLst>
                </a:hlinkClick>
              </a:rPr>
              <a:t>: 10.1007/s11606-016-3645-y</a:t>
            </a:r>
            <a:r>
              <a:rPr lang="de-DE" altLang="de-DE" sz="1200" dirty="0">
                <a:solidFill>
                  <a:srgbClr val="000099"/>
                </a:solidFill>
              </a:rPr>
              <a:t> </a:t>
            </a:r>
          </a:p>
          <a:p>
            <a:pPr eaLnBrk="1" hangingPunct="1"/>
            <a:endParaRPr lang="de-DE" altLang="de-DE" dirty="0">
              <a:latin typeface="Arial" panose="020B0604020202020204" pitchFamily="34" charset="0"/>
            </a:endParaRPr>
          </a:p>
        </p:txBody>
      </p:sp>
    </p:spTree>
    <p:extLst>
      <p:ext uri="{BB962C8B-B14F-4D97-AF65-F5344CB8AC3E}">
        <p14:creationId xmlns:p14="http://schemas.microsoft.com/office/powerpoint/2010/main" val="3958933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2D2672-4F98-AA8D-2C43-64767ACB279A}"/>
            </a:ext>
          </a:extLst>
        </p:cNvPr>
        <p:cNvGrpSpPr/>
        <p:nvPr/>
      </p:nvGrpSpPr>
      <p:grpSpPr>
        <a:xfrm>
          <a:off x="0" y="0"/>
          <a:ext cx="0" cy="0"/>
          <a:chOff x="0" y="0"/>
          <a:chExt cx="0" cy="0"/>
        </a:xfrm>
      </p:grpSpPr>
      <p:sp>
        <p:nvSpPr>
          <p:cNvPr id="83970" name="Folienbildplatzhalter 1">
            <a:extLst>
              <a:ext uri="{FF2B5EF4-FFF2-40B4-BE49-F238E27FC236}">
                <a16:creationId xmlns:a16="http://schemas.microsoft.com/office/drawing/2014/main" id="{99EBB1AC-4D96-9BCA-DF44-DEFC5D1125D4}"/>
              </a:ext>
            </a:extLst>
          </p:cNvPr>
          <p:cNvSpPr>
            <a:spLocks noGrp="1" noRot="1" noChangeAspect="1" noTextEdit="1"/>
          </p:cNvSpPr>
          <p:nvPr>
            <p:ph type="sldImg"/>
          </p:nvPr>
        </p:nvSpPr>
        <p:spPr>
          <a:ln/>
        </p:spPr>
      </p:sp>
      <p:sp>
        <p:nvSpPr>
          <p:cNvPr id="83971" name="Notizenplatzhalter 2">
            <a:extLst>
              <a:ext uri="{FF2B5EF4-FFF2-40B4-BE49-F238E27FC236}">
                <a16:creationId xmlns:a16="http://schemas.microsoft.com/office/drawing/2014/main" id="{40712DD2-CA70-5B60-6AF8-B87DD1519A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VFA: vertebrales Fraktur-Assessment: fakultatives Zusatztool bei DXA-Geräten</a:t>
            </a:r>
          </a:p>
        </p:txBody>
      </p:sp>
      <p:sp>
        <p:nvSpPr>
          <p:cNvPr id="83972" name="Foliennummernplatzhalter 3">
            <a:extLst>
              <a:ext uri="{FF2B5EF4-FFF2-40B4-BE49-F238E27FC236}">
                <a16:creationId xmlns:a16="http://schemas.microsoft.com/office/drawing/2014/main" id="{0B271654-A24E-3709-2619-1B34AB5797C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CC12672-B739-48F7-848B-9968EFFA6F8E}" type="slidenum">
              <a:rPr lang="de-DE" altLang="de-DE" smtClean="0"/>
              <a:pPr eaLnBrk="1" hangingPunct="1">
                <a:spcBef>
                  <a:spcPct val="0"/>
                </a:spcBef>
              </a:pPr>
              <a:t>23</a:t>
            </a:fld>
            <a:endParaRPr lang="de-DE" altLang="de-DE"/>
          </a:p>
        </p:txBody>
      </p:sp>
    </p:spTree>
    <p:extLst>
      <p:ext uri="{BB962C8B-B14F-4D97-AF65-F5344CB8AC3E}">
        <p14:creationId xmlns:p14="http://schemas.microsoft.com/office/powerpoint/2010/main" val="4092180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473BE-A724-F2B1-DA88-2F14B0B4D458}"/>
            </a:ext>
          </a:extLst>
        </p:cNvPr>
        <p:cNvGrpSpPr/>
        <p:nvPr/>
      </p:nvGrpSpPr>
      <p:grpSpPr>
        <a:xfrm>
          <a:off x="0" y="0"/>
          <a:ext cx="0" cy="0"/>
          <a:chOff x="0" y="0"/>
          <a:chExt cx="0" cy="0"/>
        </a:xfrm>
      </p:grpSpPr>
      <p:sp>
        <p:nvSpPr>
          <p:cNvPr id="100354" name="Rectangle 7">
            <a:extLst>
              <a:ext uri="{FF2B5EF4-FFF2-40B4-BE49-F238E27FC236}">
                <a16:creationId xmlns:a16="http://schemas.microsoft.com/office/drawing/2014/main" id="{366ADD5B-22CE-11B3-BCA3-E7E300A095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4F7704C-2645-4722-B178-B2750A407B9B}" type="slidenum">
              <a:rPr lang="de-DE" altLang="de-DE" smtClean="0"/>
              <a:pPr eaLnBrk="1" hangingPunct="1">
                <a:spcBef>
                  <a:spcPct val="0"/>
                </a:spcBef>
              </a:pPr>
              <a:t>27</a:t>
            </a:fld>
            <a:endParaRPr lang="de-DE" altLang="de-DE"/>
          </a:p>
        </p:txBody>
      </p:sp>
      <p:sp>
        <p:nvSpPr>
          <p:cNvPr id="100355" name="Rectangle 2">
            <a:extLst>
              <a:ext uri="{FF2B5EF4-FFF2-40B4-BE49-F238E27FC236}">
                <a16:creationId xmlns:a16="http://schemas.microsoft.com/office/drawing/2014/main" id="{1D8A3D07-C6C8-97A8-5469-6C9F9E444588}"/>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364C265F-B893-4384-235B-962DA64932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a:t>s. Folien Diagnose- und Therapieschwelle</a:t>
            </a:r>
          </a:p>
        </p:txBody>
      </p:sp>
    </p:spTree>
    <p:extLst>
      <p:ext uri="{BB962C8B-B14F-4D97-AF65-F5344CB8AC3E}">
        <p14:creationId xmlns:p14="http://schemas.microsoft.com/office/powerpoint/2010/main" val="2496559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4EB28-EE5D-81B8-3698-467E27573078}"/>
            </a:ext>
          </a:extLst>
        </p:cNvPr>
        <p:cNvGrpSpPr/>
        <p:nvPr/>
      </p:nvGrpSpPr>
      <p:grpSpPr>
        <a:xfrm>
          <a:off x="0" y="0"/>
          <a:ext cx="0" cy="0"/>
          <a:chOff x="0" y="0"/>
          <a:chExt cx="0" cy="0"/>
        </a:xfrm>
      </p:grpSpPr>
      <p:sp>
        <p:nvSpPr>
          <p:cNvPr id="79874" name="Rectangle 7">
            <a:extLst>
              <a:ext uri="{FF2B5EF4-FFF2-40B4-BE49-F238E27FC236}">
                <a16:creationId xmlns:a16="http://schemas.microsoft.com/office/drawing/2014/main" id="{756E8944-3D37-DBFB-F57C-2D282A82B7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C4DBB00-BADF-4369-BE1A-FF3E0D8165EF}" type="slidenum">
              <a:rPr lang="de-DE" altLang="de-DE" smtClean="0"/>
              <a:pPr>
                <a:spcBef>
                  <a:spcPct val="0"/>
                </a:spcBef>
              </a:pPr>
              <a:t>29</a:t>
            </a:fld>
            <a:endParaRPr lang="de-DE" altLang="de-DE"/>
          </a:p>
        </p:txBody>
      </p:sp>
      <p:sp>
        <p:nvSpPr>
          <p:cNvPr id="79875" name="Rectangle 2">
            <a:extLst>
              <a:ext uri="{FF2B5EF4-FFF2-40B4-BE49-F238E27FC236}">
                <a16:creationId xmlns:a16="http://schemas.microsoft.com/office/drawing/2014/main" id="{D3A6F0F8-C157-582B-5D94-C204047EEED1}"/>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03E64CBA-AF03-D43A-DB77-F5585355F4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dirty="0">
                <a:latin typeface="Arial" panose="020B0604020202020204" pitchFamily="34" charset="0"/>
              </a:rPr>
              <a:t>Nach 5 Jahren Alendronat und dann 5 Jahren Placebo bleibt immer noch Restwirkung der Therapie nachweisbar, aber Fortführung hatte etwas bessere Ergebnisse bezüglich klinischer Wirbelfrakturen. Evidenzlevel A für 3 Jahre gegeben, für längere Therapiedauer nur Level B. </a:t>
            </a:r>
          </a:p>
          <a:p>
            <a:pPr eaLnBrk="1" hangingPunct="1"/>
            <a:r>
              <a:rPr lang="de-DE" altLang="de-DE" dirty="0" err="1">
                <a:latin typeface="Arial" panose="020B0604020202020204" pitchFamily="34" charset="0"/>
              </a:rPr>
              <a:t>Vertebro</a:t>
            </a:r>
            <a:r>
              <a:rPr lang="de-DE" altLang="de-DE" dirty="0">
                <a:latin typeface="Arial" panose="020B0604020202020204" pitchFamily="34" charset="0"/>
              </a:rPr>
              <a:t>-/</a:t>
            </a:r>
            <a:r>
              <a:rPr lang="de-DE" altLang="de-DE" dirty="0" err="1">
                <a:latin typeface="Arial" panose="020B0604020202020204" pitchFamily="34" charset="0"/>
              </a:rPr>
              <a:t>Kyphoplastie</a:t>
            </a:r>
            <a:r>
              <a:rPr lang="de-DE" altLang="de-DE" dirty="0">
                <a:latin typeface="Arial" panose="020B0604020202020204" pitchFamily="34" charset="0"/>
              </a:rPr>
              <a:t> wird kontrovers diskutiert. Bei akuter Fraktur kann Orthese Entlastung bringen.</a:t>
            </a:r>
          </a:p>
        </p:txBody>
      </p:sp>
    </p:spTree>
    <p:extLst>
      <p:ext uri="{BB962C8B-B14F-4D97-AF65-F5344CB8AC3E}">
        <p14:creationId xmlns:p14="http://schemas.microsoft.com/office/powerpoint/2010/main" val="133363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F6C0B-E862-CCE0-5554-441D6F3C77AF}"/>
            </a:ext>
          </a:extLst>
        </p:cNvPr>
        <p:cNvGrpSpPr/>
        <p:nvPr/>
      </p:nvGrpSpPr>
      <p:grpSpPr>
        <a:xfrm>
          <a:off x="0" y="0"/>
          <a:ext cx="0" cy="0"/>
          <a:chOff x="0" y="0"/>
          <a:chExt cx="0" cy="0"/>
        </a:xfrm>
      </p:grpSpPr>
      <p:sp>
        <p:nvSpPr>
          <p:cNvPr id="90114" name="Folienbildplatzhalter 1">
            <a:extLst>
              <a:ext uri="{FF2B5EF4-FFF2-40B4-BE49-F238E27FC236}">
                <a16:creationId xmlns:a16="http://schemas.microsoft.com/office/drawing/2014/main" id="{04E6E19A-B523-25A5-A137-54A61FBC9AFB}"/>
              </a:ext>
            </a:extLst>
          </p:cNvPr>
          <p:cNvSpPr>
            <a:spLocks noGrp="1" noRot="1" noChangeAspect="1" noTextEdit="1"/>
          </p:cNvSpPr>
          <p:nvPr>
            <p:ph type="sldImg"/>
          </p:nvPr>
        </p:nvSpPr>
        <p:spPr>
          <a:ln/>
        </p:spPr>
      </p:sp>
      <p:sp>
        <p:nvSpPr>
          <p:cNvPr id="90115" name="Notizenplatzhalter 2">
            <a:extLst>
              <a:ext uri="{FF2B5EF4-FFF2-40B4-BE49-F238E27FC236}">
                <a16:creationId xmlns:a16="http://schemas.microsoft.com/office/drawing/2014/main" id="{CB88780C-DBBE-440B-A115-9B77777CB94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Raloxifen ist SERM: selektiver Estrogen-Rezeptor-Modulator (wie auch Tamoxifen). Osteonekrosen unter Bisphosphonaten (Alendronat, Ibandronat, Risedronat, Zoledronat) und Denusomab bisher selten aufgetreten, häufiger aber bei Hochdosis (Tumortherapie), Rebound-Pophylaxe empfholen, wenn vorher mind. 1 Jahr lang Denusomab gegeben wurde. </a:t>
            </a:r>
          </a:p>
          <a:p>
            <a:endParaRPr lang="de-DE" altLang="de-DE"/>
          </a:p>
        </p:txBody>
      </p:sp>
      <p:sp>
        <p:nvSpPr>
          <p:cNvPr id="90116" name="Foliennummernplatzhalter 3">
            <a:extLst>
              <a:ext uri="{FF2B5EF4-FFF2-40B4-BE49-F238E27FC236}">
                <a16:creationId xmlns:a16="http://schemas.microsoft.com/office/drawing/2014/main" id="{53B3F937-E49F-BDA0-38B2-6575C25FC3C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CAD12A2-C70B-41A1-AF38-843D10908022}" type="slidenum">
              <a:rPr lang="de-DE" altLang="de-DE" smtClean="0"/>
              <a:pPr eaLnBrk="1" hangingPunct="1">
                <a:spcBef>
                  <a:spcPct val="0"/>
                </a:spcBef>
              </a:pPr>
              <a:t>30</a:t>
            </a:fld>
            <a:endParaRPr lang="de-DE" altLang="de-DE"/>
          </a:p>
        </p:txBody>
      </p:sp>
    </p:spTree>
    <p:extLst>
      <p:ext uri="{BB962C8B-B14F-4D97-AF65-F5344CB8AC3E}">
        <p14:creationId xmlns:p14="http://schemas.microsoft.com/office/powerpoint/2010/main" val="2739157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C78CA-C707-C8BF-AC30-98E1D2D227A7}"/>
            </a:ext>
          </a:extLst>
        </p:cNvPr>
        <p:cNvGrpSpPr/>
        <p:nvPr/>
      </p:nvGrpSpPr>
      <p:grpSpPr>
        <a:xfrm>
          <a:off x="0" y="0"/>
          <a:ext cx="0" cy="0"/>
          <a:chOff x="0" y="0"/>
          <a:chExt cx="0" cy="0"/>
        </a:xfrm>
      </p:grpSpPr>
      <p:sp>
        <p:nvSpPr>
          <p:cNvPr id="91138" name="Folienbildplatzhalter 1">
            <a:extLst>
              <a:ext uri="{FF2B5EF4-FFF2-40B4-BE49-F238E27FC236}">
                <a16:creationId xmlns:a16="http://schemas.microsoft.com/office/drawing/2014/main" id="{AF64D567-1935-57A6-245D-FC0886EAB6E8}"/>
              </a:ext>
            </a:extLst>
          </p:cNvPr>
          <p:cNvSpPr>
            <a:spLocks noGrp="1" noRot="1" noChangeAspect="1" noTextEdit="1"/>
          </p:cNvSpPr>
          <p:nvPr>
            <p:ph type="sldImg"/>
          </p:nvPr>
        </p:nvSpPr>
        <p:spPr>
          <a:ln/>
        </p:spPr>
      </p:sp>
      <p:sp>
        <p:nvSpPr>
          <p:cNvPr id="91139" name="Notizenplatzhalter 2">
            <a:extLst>
              <a:ext uri="{FF2B5EF4-FFF2-40B4-BE49-F238E27FC236}">
                <a16:creationId xmlns:a16="http://schemas.microsoft.com/office/drawing/2014/main" id="{2EBEB0D2-01A9-2EE8-1E91-4D949A6D93F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Eine erneute Fraktur unter Therapie ist kein Nachweis eines Therapieversagens sondern wird immer wieder vorkommen, weil Therapie nie 100% Schutz leisten kann. Es sollte aber nochmal Anlass sein, Adhärenz und andere Ursachen zu hinterfragen, ggf auch DXA-Messung : bei </a:t>
            </a:r>
            <a:r>
              <a:rPr lang="de-DE" altLang="de-DE" u="sng"/>
              <a:t>&gt;</a:t>
            </a:r>
            <a:r>
              <a:rPr lang="de-DE" altLang="de-DE"/>
              <a:t>5% Verlust oder 2. Fraktur könnte ein echtes Therapieversagen vorliegen- z.B. bei Resorptionsstörung. Es gibt Hinweise auf eine Überlegenheit von Teriparatid bei corticoidinduzierten Wirbelkörperfrakturen. Kombitherapie ist in seltenen Fällen eine Kann-Option. Zolendronat soll besser erst 2 Wochen nach Femurfraktur gegeben werden</a:t>
            </a:r>
          </a:p>
          <a:p>
            <a:endParaRPr lang="de-DE" altLang="de-DE"/>
          </a:p>
          <a:p>
            <a:endParaRPr lang="de-DE" altLang="de-DE"/>
          </a:p>
          <a:p>
            <a:r>
              <a:rPr lang="de-DE" altLang="de-DE"/>
              <a:t>Hinweise zu Zusatzwirkungen stehen in der Zusammenfassung am Anfang der Langversion der Leitlinie. </a:t>
            </a:r>
          </a:p>
          <a:p>
            <a:r>
              <a:rPr lang="de-DE" altLang="de-DE"/>
              <a:t>Eine erneute Fraktur unter Therapie ist kein Nachweis eines Therapieversagens sondern wird immer wieder vorkommen, weil Therapie nie 100% Schutz leisten kann. Es sollte aber nochmal Anlass sein, Adhärenz und andere Ursachen zu hinterfragen. Erst bei 2. Fraktur könnte ein echtes Therapieversagen vorliegen- z.B. bei Resorptionsstörung</a:t>
            </a:r>
          </a:p>
          <a:p>
            <a:endParaRPr lang="de-DE" altLang="de-DE"/>
          </a:p>
          <a:p>
            <a:endParaRPr lang="de-DE" altLang="de-DE"/>
          </a:p>
        </p:txBody>
      </p:sp>
      <p:sp>
        <p:nvSpPr>
          <p:cNvPr id="91140" name="Foliennummernplatzhalter 3">
            <a:extLst>
              <a:ext uri="{FF2B5EF4-FFF2-40B4-BE49-F238E27FC236}">
                <a16:creationId xmlns:a16="http://schemas.microsoft.com/office/drawing/2014/main" id="{975466D3-530A-D0A6-E039-1E86A426B41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71695A7-A213-4A44-ACD2-F5970FE47528}" type="slidenum">
              <a:rPr lang="de-DE" altLang="de-DE" smtClean="0"/>
              <a:pPr eaLnBrk="1" hangingPunct="1">
                <a:spcBef>
                  <a:spcPct val="0"/>
                </a:spcBef>
              </a:pPr>
              <a:t>31</a:t>
            </a:fld>
            <a:endParaRPr lang="de-DE" altLang="de-DE"/>
          </a:p>
        </p:txBody>
      </p:sp>
    </p:spTree>
    <p:extLst>
      <p:ext uri="{BB962C8B-B14F-4D97-AF65-F5344CB8AC3E}">
        <p14:creationId xmlns:p14="http://schemas.microsoft.com/office/powerpoint/2010/main" val="1877987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1A3E7-1900-B5B4-81D7-7F386793CC21}"/>
            </a:ext>
          </a:extLst>
        </p:cNvPr>
        <p:cNvGrpSpPr/>
        <p:nvPr/>
      </p:nvGrpSpPr>
      <p:grpSpPr>
        <a:xfrm>
          <a:off x="0" y="0"/>
          <a:ext cx="0" cy="0"/>
          <a:chOff x="0" y="0"/>
          <a:chExt cx="0" cy="0"/>
        </a:xfrm>
      </p:grpSpPr>
      <p:sp>
        <p:nvSpPr>
          <p:cNvPr id="92162" name="Rectangle 2">
            <a:extLst>
              <a:ext uri="{FF2B5EF4-FFF2-40B4-BE49-F238E27FC236}">
                <a16:creationId xmlns:a16="http://schemas.microsoft.com/office/drawing/2014/main" id="{A89E99D2-043E-E353-3C45-EC666B62FF8E}"/>
              </a:ext>
            </a:extLst>
          </p:cNvPr>
          <p:cNvSpPr>
            <a:spLocks noGrp="1" noRot="1" noChangeAspect="1" noChangeArrowheads="1" noTextEdit="1"/>
          </p:cNvSpPr>
          <p:nvPr>
            <p:ph type="sldImg"/>
          </p:nvPr>
        </p:nvSpPr>
        <p:spPr>
          <a:ln/>
        </p:spPr>
      </p:sp>
      <p:sp>
        <p:nvSpPr>
          <p:cNvPr id="92163" name="Rectangle 3">
            <a:extLst>
              <a:ext uri="{FF2B5EF4-FFF2-40B4-BE49-F238E27FC236}">
                <a16:creationId xmlns:a16="http://schemas.microsoft.com/office/drawing/2014/main" id="{AFA2AFD4-083F-59B6-8E70-404402156E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Strukturierte Interventionen zur Sturzvermeidung können kosteneffektiv eingesetzt werden (0). Ein Fraktur Liaison Service (FLS) kann im Rahmen der Osteoporosetherapie empfohlen werden (0).</a:t>
            </a:r>
          </a:p>
        </p:txBody>
      </p:sp>
    </p:spTree>
    <p:extLst>
      <p:ext uri="{BB962C8B-B14F-4D97-AF65-F5344CB8AC3E}">
        <p14:creationId xmlns:p14="http://schemas.microsoft.com/office/powerpoint/2010/main" val="3748351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41149-FD87-3B2E-7707-FA5E35F16D3F}"/>
            </a:ext>
          </a:extLst>
        </p:cNvPr>
        <p:cNvGrpSpPr/>
        <p:nvPr/>
      </p:nvGrpSpPr>
      <p:grpSpPr>
        <a:xfrm>
          <a:off x="0" y="0"/>
          <a:ext cx="0" cy="0"/>
          <a:chOff x="0" y="0"/>
          <a:chExt cx="0" cy="0"/>
        </a:xfrm>
      </p:grpSpPr>
      <p:sp>
        <p:nvSpPr>
          <p:cNvPr id="93186" name="Folienbildplatzhalter 1">
            <a:extLst>
              <a:ext uri="{FF2B5EF4-FFF2-40B4-BE49-F238E27FC236}">
                <a16:creationId xmlns:a16="http://schemas.microsoft.com/office/drawing/2014/main" id="{9C31AA21-FC75-5A00-4367-3FBD9089E3E0}"/>
              </a:ext>
            </a:extLst>
          </p:cNvPr>
          <p:cNvSpPr>
            <a:spLocks noGrp="1" noRot="1" noChangeAspect="1" noTextEdit="1"/>
          </p:cNvSpPr>
          <p:nvPr>
            <p:ph type="sldImg"/>
          </p:nvPr>
        </p:nvSpPr>
        <p:spPr>
          <a:ln/>
        </p:spPr>
      </p:sp>
      <p:sp>
        <p:nvSpPr>
          <p:cNvPr id="93187" name="Notizenplatzhalter 2">
            <a:extLst>
              <a:ext uri="{FF2B5EF4-FFF2-40B4-BE49-F238E27FC236}">
                <a16:creationId xmlns:a16="http://schemas.microsoft.com/office/drawing/2014/main" id="{914AC02C-84D6-D04B-2A8A-BDB3547BF3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Genauer Empfehlungstext: Die Häufigkeit der Wiederholung von Knochendichtemessungen sollte sich ohne spezifische Therapie an der Ausgangsknochendichte orientieren, insbesondere an der Wahrscheinlichkeit, innerhalb des Messintervalls die Interventionsschwelle bezüglich einer spezifischen Therapie zu</a:t>
            </a:r>
          </a:p>
          <a:p>
            <a:r>
              <a:rPr lang="de-DE" altLang="de-DE"/>
              <a:t>Überschreiten (B).</a:t>
            </a:r>
          </a:p>
        </p:txBody>
      </p:sp>
      <p:sp>
        <p:nvSpPr>
          <p:cNvPr id="93188" name="Foliennummernplatzhalter 3">
            <a:extLst>
              <a:ext uri="{FF2B5EF4-FFF2-40B4-BE49-F238E27FC236}">
                <a16:creationId xmlns:a16="http://schemas.microsoft.com/office/drawing/2014/main" id="{5A9AC781-E7C3-6D33-FD2F-8A92A73DB9C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8064206-43A5-4022-95B6-802665B70221}" type="slidenum">
              <a:rPr lang="de-DE" altLang="de-DE" smtClean="0"/>
              <a:pPr eaLnBrk="1" hangingPunct="1">
                <a:spcBef>
                  <a:spcPct val="0"/>
                </a:spcBef>
              </a:pPr>
              <a:t>33</a:t>
            </a:fld>
            <a:endParaRPr lang="de-DE" altLang="de-DE"/>
          </a:p>
        </p:txBody>
      </p:sp>
    </p:spTree>
    <p:extLst>
      <p:ext uri="{BB962C8B-B14F-4D97-AF65-F5344CB8AC3E}">
        <p14:creationId xmlns:p14="http://schemas.microsoft.com/office/powerpoint/2010/main" val="2861287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1B4AB-5B04-CCC1-755D-1C1C195990ED}"/>
            </a:ext>
          </a:extLst>
        </p:cNvPr>
        <p:cNvGrpSpPr/>
        <p:nvPr/>
      </p:nvGrpSpPr>
      <p:grpSpPr>
        <a:xfrm>
          <a:off x="0" y="0"/>
          <a:ext cx="0" cy="0"/>
          <a:chOff x="0" y="0"/>
          <a:chExt cx="0" cy="0"/>
        </a:xfrm>
      </p:grpSpPr>
      <p:sp>
        <p:nvSpPr>
          <p:cNvPr id="96258" name="Rectangle 7">
            <a:extLst>
              <a:ext uri="{FF2B5EF4-FFF2-40B4-BE49-F238E27FC236}">
                <a16:creationId xmlns:a16="http://schemas.microsoft.com/office/drawing/2014/main" id="{0F4840BF-4D7E-8A89-928F-E865F35A72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7D6D81B-6659-48D3-9055-E3F07E42E265}" type="slidenum">
              <a:rPr lang="de-DE" altLang="de-DE" smtClean="0"/>
              <a:pPr eaLnBrk="1" hangingPunct="1">
                <a:spcBef>
                  <a:spcPct val="0"/>
                </a:spcBef>
              </a:pPr>
              <a:t>34</a:t>
            </a:fld>
            <a:endParaRPr lang="de-DE" altLang="de-DE"/>
          </a:p>
        </p:txBody>
      </p:sp>
      <p:sp>
        <p:nvSpPr>
          <p:cNvPr id="96259" name="Rectangle 2">
            <a:extLst>
              <a:ext uri="{FF2B5EF4-FFF2-40B4-BE49-F238E27FC236}">
                <a16:creationId xmlns:a16="http://schemas.microsoft.com/office/drawing/2014/main" id="{534AD3FC-9416-BBB1-E190-7BD38DC72176}"/>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09A685D7-0F82-55AA-B580-DD6675F59E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p>
        </p:txBody>
      </p:sp>
    </p:spTree>
    <p:extLst>
      <p:ext uri="{BB962C8B-B14F-4D97-AF65-F5344CB8AC3E}">
        <p14:creationId xmlns:p14="http://schemas.microsoft.com/office/powerpoint/2010/main" val="1034323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A08D21-C10D-62A3-4A5A-70BEC7953BC1}"/>
            </a:ext>
          </a:extLst>
        </p:cNvPr>
        <p:cNvGrpSpPr/>
        <p:nvPr/>
      </p:nvGrpSpPr>
      <p:grpSpPr>
        <a:xfrm>
          <a:off x="0" y="0"/>
          <a:ext cx="0" cy="0"/>
          <a:chOff x="0" y="0"/>
          <a:chExt cx="0" cy="0"/>
        </a:xfrm>
      </p:grpSpPr>
      <p:sp>
        <p:nvSpPr>
          <p:cNvPr id="68610" name="Rectangle 2">
            <a:extLst>
              <a:ext uri="{FF2B5EF4-FFF2-40B4-BE49-F238E27FC236}">
                <a16:creationId xmlns:a16="http://schemas.microsoft.com/office/drawing/2014/main" id="{11CEBB64-24C9-3ABB-A3D7-114419D86101}"/>
              </a:ext>
            </a:extLst>
          </p:cNvPr>
          <p:cNvSpPr>
            <a:spLocks noGrp="1" noRot="1" noChangeAspect="1" noChangeArrowheads="1" noTextEdit="1"/>
          </p:cNvSpPr>
          <p:nvPr>
            <p:ph type="sldImg"/>
          </p:nvPr>
        </p:nvSpPr>
        <p:spPr>
          <a:ln/>
        </p:spPr>
      </p:sp>
      <p:sp>
        <p:nvSpPr>
          <p:cNvPr id="68611" name="Rectangle 3">
            <a:extLst>
              <a:ext uri="{FF2B5EF4-FFF2-40B4-BE49-F238E27FC236}">
                <a16:creationId xmlns:a16="http://schemas.microsoft.com/office/drawing/2014/main" id="{11AFFB19-310D-B328-5364-0E9F13F916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t>In SH und Nordrhein startet es gerade</a:t>
            </a:r>
          </a:p>
        </p:txBody>
      </p:sp>
    </p:spTree>
    <p:extLst>
      <p:ext uri="{BB962C8B-B14F-4D97-AF65-F5344CB8AC3E}">
        <p14:creationId xmlns:p14="http://schemas.microsoft.com/office/powerpoint/2010/main" val="1004411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B1D6A-6681-A90D-F347-499ADA688C59}"/>
            </a:ext>
          </a:extLst>
        </p:cNvPr>
        <p:cNvGrpSpPr/>
        <p:nvPr/>
      </p:nvGrpSpPr>
      <p:grpSpPr>
        <a:xfrm>
          <a:off x="0" y="0"/>
          <a:ext cx="0" cy="0"/>
          <a:chOff x="0" y="0"/>
          <a:chExt cx="0" cy="0"/>
        </a:xfrm>
      </p:grpSpPr>
      <p:sp>
        <p:nvSpPr>
          <p:cNvPr id="69634" name="Rectangle 2">
            <a:extLst>
              <a:ext uri="{FF2B5EF4-FFF2-40B4-BE49-F238E27FC236}">
                <a16:creationId xmlns:a16="http://schemas.microsoft.com/office/drawing/2014/main" id="{34BF9E70-4FFC-B337-BF3B-9494B1503B9B}"/>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C8CCC5E6-0750-D715-77F4-B98B57CC03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Tree>
    <p:extLst>
      <p:ext uri="{BB962C8B-B14F-4D97-AF65-F5344CB8AC3E}">
        <p14:creationId xmlns:p14="http://schemas.microsoft.com/office/powerpoint/2010/main" val="4272097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9818D0-A656-5538-806F-FE0D3EB8EAB6}"/>
            </a:ext>
          </a:extLst>
        </p:cNvPr>
        <p:cNvGrpSpPr/>
        <p:nvPr/>
      </p:nvGrpSpPr>
      <p:grpSpPr>
        <a:xfrm>
          <a:off x="0" y="0"/>
          <a:ext cx="0" cy="0"/>
          <a:chOff x="0" y="0"/>
          <a:chExt cx="0" cy="0"/>
        </a:xfrm>
      </p:grpSpPr>
      <p:sp>
        <p:nvSpPr>
          <p:cNvPr id="70658" name="Rectangle 2">
            <a:extLst>
              <a:ext uri="{FF2B5EF4-FFF2-40B4-BE49-F238E27FC236}">
                <a16:creationId xmlns:a16="http://schemas.microsoft.com/office/drawing/2014/main" id="{FC5E45BB-38C4-04A1-287A-F4B6420BFD02}"/>
              </a:ext>
            </a:extLst>
          </p:cNvPr>
          <p:cNvSpPr>
            <a:spLocks noGrp="1" noRot="1" noChangeAspect="1" noChangeArrowheads="1" noTextEdit="1"/>
          </p:cNvSpPr>
          <p:nvPr>
            <p:ph type="sldImg"/>
          </p:nvPr>
        </p:nvSpPr>
        <p:spPr>
          <a:ln/>
        </p:spPr>
      </p:sp>
      <p:sp>
        <p:nvSpPr>
          <p:cNvPr id="70659" name="Rectangle 3">
            <a:extLst>
              <a:ext uri="{FF2B5EF4-FFF2-40B4-BE49-F238E27FC236}">
                <a16:creationId xmlns:a16="http://schemas.microsoft.com/office/drawing/2014/main" id="{4510BD2A-8EC6-A4E9-335A-3F1CCA582D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Tree>
    <p:extLst>
      <p:ext uri="{BB962C8B-B14F-4D97-AF65-F5344CB8AC3E}">
        <p14:creationId xmlns:p14="http://schemas.microsoft.com/office/powerpoint/2010/main" val="692161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6BDE5-994E-394F-6E59-3F76DF11C880}"/>
            </a:ext>
          </a:extLst>
        </p:cNvPr>
        <p:cNvGrpSpPr/>
        <p:nvPr/>
      </p:nvGrpSpPr>
      <p:grpSpPr>
        <a:xfrm>
          <a:off x="0" y="0"/>
          <a:ext cx="0" cy="0"/>
          <a:chOff x="0" y="0"/>
          <a:chExt cx="0" cy="0"/>
        </a:xfrm>
      </p:grpSpPr>
      <p:sp>
        <p:nvSpPr>
          <p:cNvPr id="71682" name="Folienbildplatzhalter 1">
            <a:extLst>
              <a:ext uri="{FF2B5EF4-FFF2-40B4-BE49-F238E27FC236}">
                <a16:creationId xmlns:a16="http://schemas.microsoft.com/office/drawing/2014/main" id="{13FD77E6-B1E1-F638-6628-AF72A696D785}"/>
              </a:ext>
            </a:extLst>
          </p:cNvPr>
          <p:cNvSpPr>
            <a:spLocks noGrp="1" noRot="1" noChangeAspect="1" noTextEdit="1"/>
          </p:cNvSpPr>
          <p:nvPr>
            <p:ph type="sldImg"/>
          </p:nvPr>
        </p:nvSpPr>
        <p:spPr>
          <a:ln/>
        </p:spPr>
      </p:sp>
      <p:sp>
        <p:nvSpPr>
          <p:cNvPr id="71683" name="Notizenplatzhalter 2">
            <a:extLst>
              <a:ext uri="{FF2B5EF4-FFF2-40B4-BE49-F238E27FC236}">
                <a16:creationId xmlns:a16="http://schemas.microsoft.com/office/drawing/2014/main" id="{7147E6AD-2D7A-5BA1-0391-2765630E62B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Das ist anders als bei der Arteriosklerose, die ein progredienter und in der Regel sehr langsam ablaufender Prozess ist. Bei Osteoporose kann es dramatische Schübe geben (z.B. durch hoch dosiertes Kortison oder Bettruhe) aber auch Regeneration, wenn diese Faktoren wegfallen oder durch Therapie</a:t>
            </a:r>
          </a:p>
        </p:txBody>
      </p:sp>
      <p:sp>
        <p:nvSpPr>
          <p:cNvPr id="71684" name="Foliennummernplatzhalter 3">
            <a:extLst>
              <a:ext uri="{FF2B5EF4-FFF2-40B4-BE49-F238E27FC236}">
                <a16:creationId xmlns:a16="http://schemas.microsoft.com/office/drawing/2014/main" id="{67045C5D-CCBE-8861-667D-8978FDFBAD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431FAA0-FC35-4D1A-82CF-528FF9992F35}" type="slidenum">
              <a:rPr lang="de-DE" altLang="de-DE" smtClean="0"/>
              <a:pPr eaLnBrk="1" hangingPunct="1">
                <a:spcBef>
                  <a:spcPct val="0"/>
                </a:spcBef>
              </a:pPr>
              <a:t>7</a:t>
            </a:fld>
            <a:endParaRPr lang="de-DE" altLang="de-DE"/>
          </a:p>
        </p:txBody>
      </p:sp>
    </p:spTree>
    <p:extLst>
      <p:ext uri="{BB962C8B-B14F-4D97-AF65-F5344CB8AC3E}">
        <p14:creationId xmlns:p14="http://schemas.microsoft.com/office/powerpoint/2010/main" val="3069376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66677-362F-363C-1915-C1F149FA594C}"/>
            </a:ext>
          </a:extLst>
        </p:cNvPr>
        <p:cNvGrpSpPr/>
        <p:nvPr/>
      </p:nvGrpSpPr>
      <p:grpSpPr>
        <a:xfrm>
          <a:off x="0" y="0"/>
          <a:ext cx="0" cy="0"/>
          <a:chOff x="0" y="0"/>
          <a:chExt cx="0" cy="0"/>
        </a:xfrm>
      </p:grpSpPr>
      <p:sp>
        <p:nvSpPr>
          <p:cNvPr id="72706" name="Rectangle 7">
            <a:extLst>
              <a:ext uri="{FF2B5EF4-FFF2-40B4-BE49-F238E27FC236}">
                <a16:creationId xmlns:a16="http://schemas.microsoft.com/office/drawing/2014/main" id="{3B3E6CFE-3267-AB92-FA35-C09A876609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F3EB1ED-AD10-40B9-ADBC-056F2CE27AEF}" type="slidenum">
              <a:rPr lang="de-DE" altLang="de-DE" smtClean="0"/>
              <a:pPr eaLnBrk="1" hangingPunct="1">
                <a:spcBef>
                  <a:spcPct val="0"/>
                </a:spcBef>
              </a:pPr>
              <a:t>8</a:t>
            </a:fld>
            <a:endParaRPr lang="de-DE" altLang="de-DE"/>
          </a:p>
        </p:txBody>
      </p:sp>
      <p:sp>
        <p:nvSpPr>
          <p:cNvPr id="72707" name="Rectangle 2">
            <a:extLst>
              <a:ext uri="{FF2B5EF4-FFF2-40B4-BE49-F238E27FC236}">
                <a16:creationId xmlns:a16="http://schemas.microsoft.com/office/drawing/2014/main" id="{01712B9E-ECFC-BCEF-70A9-81ED754BE390}"/>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7682E17A-4F77-FF18-D712-1B87035C87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Zu Details der Ernährung gibt es keine Evidenz: z.B. welche Nahrungsmittel besonders geeignet sind. Kombination ausreichende Vitamin D- und Kalziumversorgung effektiver als hohe Gabe einer Komponente. Cave: Ausnahmen für diese Empfehlungen bestehen u.a. beim primären  Hyperparathyreoidismus,  Nierensteinen, Hyperkalziurie und aktiven granulomatösen Erkrankungen wie z.B. einer Sarkoidose. Hier ist eine individuelle Festlegung von Art und Menge an Kalzium- und Vitamin D-Zufuhr erforderlich, ggf. durch einen Fachspezialisten, da die sonst empfohlenen Dosen hier eventuell schädlich und zu hoch sind.</a:t>
            </a:r>
          </a:p>
          <a:p>
            <a:r>
              <a:rPr lang="de-DE" altLang="de-DE"/>
              <a:t>Abweichende Empfehlungen zur Kalzium-  und Vitamin D-Zufuhr bei einer medikamentösen Therapie der Osteoporose</a:t>
            </a:r>
          </a:p>
        </p:txBody>
      </p:sp>
    </p:spTree>
    <p:extLst>
      <p:ext uri="{BB962C8B-B14F-4D97-AF65-F5344CB8AC3E}">
        <p14:creationId xmlns:p14="http://schemas.microsoft.com/office/powerpoint/2010/main" val="105762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8E0A9-2774-BE91-2C07-8F3BC5365B2C}"/>
            </a:ext>
          </a:extLst>
        </p:cNvPr>
        <p:cNvGrpSpPr/>
        <p:nvPr/>
      </p:nvGrpSpPr>
      <p:grpSpPr>
        <a:xfrm>
          <a:off x="0" y="0"/>
          <a:ext cx="0" cy="0"/>
          <a:chOff x="0" y="0"/>
          <a:chExt cx="0" cy="0"/>
        </a:xfrm>
      </p:grpSpPr>
      <p:sp>
        <p:nvSpPr>
          <p:cNvPr id="54274" name="Rectangle 7">
            <a:extLst>
              <a:ext uri="{FF2B5EF4-FFF2-40B4-BE49-F238E27FC236}">
                <a16:creationId xmlns:a16="http://schemas.microsoft.com/office/drawing/2014/main" id="{EDDD468D-5C73-C957-21FC-6409000E99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15ADB2-E250-4D72-A49C-BA9D7C37F31F}" type="slidenum">
              <a:rPr lang="de-DE" altLang="de-DE" smtClean="0"/>
              <a:pPr>
                <a:spcBef>
                  <a:spcPct val="0"/>
                </a:spcBef>
              </a:pPr>
              <a:t>10</a:t>
            </a:fld>
            <a:endParaRPr lang="de-DE" altLang="de-DE"/>
          </a:p>
        </p:txBody>
      </p:sp>
      <p:sp>
        <p:nvSpPr>
          <p:cNvPr id="54275" name="Rectangle 2">
            <a:extLst>
              <a:ext uri="{FF2B5EF4-FFF2-40B4-BE49-F238E27FC236}">
                <a16:creationId xmlns:a16="http://schemas.microsoft.com/office/drawing/2014/main" id="{741C0628-E12C-456B-B2A6-63763AD1F2BD}"/>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2558AFDC-5B66-6887-9212-83B04DC2AF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r>
              <a:rPr lang="de-DE" altLang="de-DE" dirty="0">
                <a:latin typeface="Arial" panose="020B0604020202020204" pitchFamily="34" charset="0"/>
              </a:rPr>
              <a:t>Andere Messverfahren sind teils unzureichend standardisiert. Vor allem fehlen hier aber gute Daten, ab wann Therapie sinnvoll ist. In der Leitlinienlangfassung gibt es Umrechnungshinweise. </a:t>
            </a:r>
          </a:p>
          <a:p>
            <a:pPr marL="171450" indent="-171450" eaLnBrk="1" hangingPunct="1">
              <a:buFont typeface="Arial" panose="020B0604020202020204" pitchFamily="34" charset="0"/>
              <a:buChar char="•"/>
            </a:pPr>
            <a:r>
              <a:rPr lang="de-DE" altLang="de-DE" dirty="0">
                <a:latin typeface="Arial" panose="020B0604020202020204" pitchFamily="34" charset="0"/>
              </a:rPr>
              <a:t>Radiologisch erfasste Wirbel- sowie Hüftfrakturen sind die typischen </a:t>
            </a:r>
            <a:r>
              <a:rPr lang="de-DE" altLang="de-DE" dirty="0" err="1">
                <a:latin typeface="Arial" panose="020B0604020202020204" pitchFamily="34" charset="0"/>
              </a:rPr>
              <a:t>osteoporoseassoziierten</a:t>
            </a:r>
            <a:r>
              <a:rPr lang="de-DE" altLang="de-DE" dirty="0">
                <a:latin typeface="Arial" panose="020B0604020202020204" pitchFamily="34" charset="0"/>
              </a:rPr>
              <a:t> Frakturen. Daran werden auch Therapieeffekte gemessen. Finger-, Zehen-, Schädel- und Sprunggelenksfrakturen sind nicht mit einer Osteoporose assoziiert. Bei den übrigen Frakturen ergibt sich ein Mischbild aus exogenen und endogenen Faktoren und Beeinflussbarkeit durch spezifische Therapie. Major </a:t>
            </a:r>
            <a:r>
              <a:rPr lang="de-DE" altLang="de-DE" dirty="0" err="1">
                <a:latin typeface="Arial" panose="020B0604020202020204" pitchFamily="34" charset="0"/>
              </a:rPr>
              <a:t>fractures</a:t>
            </a:r>
            <a:r>
              <a:rPr lang="de-DE" altLang="de-DE" dirty="0">
                <a:latin typeface="Arial" panose="020B0604020202020204" pitchFamily="34" charset="0"/>
              </a:rPr>
              <a:t> sind: Klinische Frakturen von Wirbel, Hüfte, Oberarm und Handgelenk: wird auch bei Therapiestudien erfasst sowie Zielgröße bei FRAX und </a:t>
            </a:r>
            <a:r>
              <a:rPr lang="de-DE" altLang="de-DE" dirty="0" err="1">
                <a:latin typeface="Arial" panose="020B0604020202020204" pitchFamily="34" charset="0"/>
              </a:rPr>
              <a:t>Qfracture</a:t>
            </a:r>
            <a:r>
              <a:rPr lang="de-DE" altLang="de-DE" dirty="0">
                <a:latin typeface="Arial" panose="020B0604020202020204" pitchFamily="34" charset="0"/>
              </a:rPr>
              <a:t> </a:t>
            </a:r>
            <a:r>
              <a:rPr lang="de-DE" altLang="de-DE" dirty="0" err="1">
                <a:latin typeface="Arial" panose="020B0604020202020204" pitchFamily="34" charset="0"/>
              </a:rPr>
              <a:t>risk</a:t>
            </a:r>
            <a:r>
              <a:rPr lang="de-DE" altLang="de-DE" dirty="0">
                <a:latin typeface="Arial" panose="020B0604020202020204" pitchFamily="34" charset="0"/>
              </a:rPr>
              <a:t> score</a:t>
            </a:r>
          </a:p>
          <a:p>
            <a:pPr marL="171450" indent="-171450" eaLnBrk="1" hangingPunct="1">
              <a:buFont typeface="Arial" panose="020B0604020202020204" pitchFamily="34" charset="0"/>
              <a:buChar char="•"/>
            </a:pPr>
            <a:endParaRPr lang="de-DE" altLang="de-DE" dirty="0">
              <a:latin typeface="Arial" panose="020B0604020202020204" pitchFamily="34" charset="0"/>
            </a:endParaRPr>
          </a:p>
        </p:txBody>
      </p:sp>
    </p:spTree>
    <p:extLst>
      <p:ext uri="{BB962C8B-B14F-4D97-AF65-F5344CB8AC3E}">
        <p14:creationId xmlns:p14="http://schemas.microsoft.com/office/powerpoint/2010/main" val="618104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3AEB0-A739-6507-09B6-AE5F215E258E}"/>
            </a:ext>
          </a:extLst>
        </p:cNvPr>
        <p:cNvGrpSpPr/>
        <p:nvPr/>
      </p:nvGrpSpPr>
      <p:grpSpPr>
        <a:xfrm>
          <a:off x="0" y="0"/>
          <a:ext cx="0" cy="0"/>
          <a:chOff x="0" y="0"/>
          <a:chExt cx="0" cy="0"/>
        </a:xfrm>
      </p:grpSpPr>
      <p:sp>
        <p:nvSpPr>
          <p:cNvPr id="79874" name="Folienbildplatzhalter 1">
            <a:extLst>
              <a:ext uri="{FF2B5EF4-FFF2-40B4-BE49-F238E27FC236}">
                <a16:creationId xmlns:a16="http://schemas.microsoft.com/office/drawing/2014/main" id="{48579E59-5673-B64B-58AA-48A3B5AD8025}"/>
              </a:ext>
            </a:extLst>
          </p:cNvPr>
          <p:cNvSpPr>
            <a:spLocks noGrp="1" noRot="1" noChangeAspect="1" noTextEdit="1"/>
          </p:cNvSpPr>
          <p:nvPr>
            <p:ph type="sldImg"/>
          </p:nvPr>
        </p:nvSpPr>
        <p:spPr>
          <a:ln/>
        </p:spPr>
      </p:sp>
      <p:sp>
        <p:nvSpPr>
          <p:cNvPr id="79875" name="Notizenplatzhalter 2">
            <a:extLst>
              <a:ext uri="{FF2B5EF4-FFF2-40B4-BE49-F238E27FC236}">
                <a16:creationId xmlns:a16="http://schemas.microsoft.com/office/drawing/2014/main" id="{A081B526-41DA-5252-A10F-947743CDC6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t>Basismaßnahmen und Risikofaktoren wirken maximal 24 Monate nach. Das sollte man mit einkalkulieren bei Diagnose- und Therapieentscheidung</a:t>
            </a:r>
          </a:p>
        </p:txBody>
      </p:sp>
      <p:sp>
        <p:nvSpPr>
          <p:cNvPr id="79876" name="Foliennummernplatzhalter 3">
            <a:extLst>
              <a:ext uri="{FF2B5EF4-FFF2-40B4-BE49-F238E27FC236}">
                <a16:creationId xmlns:a16="http://schemas.microsoft.com/office/drawing/2014/main" id="{41B77C19-3E78-C5A4-C605-F9872D896A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85970F8-FF11-4586-B86F-9A8B7D166E1E}" type="slidenum">
              <a:rPr lang="de-DE" altLang="de-DE" smtClean="0"/>
              <a:pPr eaLnBrk="1" hangingPunct="1">
                <a:spcBef>
                  <a:spcPct val="0"/>
                </a:spcBef>
              </a:pPr>
              <a:t>17</a:t>
            </a:fld>
            <a:endParaRPr lang="de-DE" altLang="de-DE"/>
          </a:p>
        </p:txBody>
      </p:sp>
    </p:spTree>
    <p:extLst>
      <p:ext uri="{BB962C8B-B14F-4D97-AF65-F5344CB8AC3E}">
        <p14:creationId xmlns:p14="http://schemas.microsoft.com/office/powerpoint/2010/main" val="4127700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ECFDE-9F8A-1895-1BBD-4218F8188BEF}"/>
            </a:ext>
          </a:extLst>
        </p:cNvPr>
        <p:cNvGrpSpPr/>
        <p:nvPr/>
      </p:nvGrpSpPr>
      <p:grpSpPr>
        <a:xfrm>
          <a:off x="0" y="0"/>
          <a:ext cx="0" cy="0"/>
          <a:chOff x="0" y="0"/>
          <a:chExt cx="0" cy="0"/>
        </a:xfrm>
      </p:grpSpPr>
      <p:sp>
        <p:nvSpPr>
          <p:cNvPr id="81922" name="Rectangle 7">
            <a:extLst>
              <a:ext uri="{FF2B5EF4-FFF2-40B4-BE49-F238E27FC236}">
                <a16:creationId xmlns:a16="http://schemas.microsoft.com/office/drawing/2014/main" id="{5F3051CE-6D43-DD98-76CD-7BEEEDFE47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939F3BF-3551-44F2-9BA2-65D7B31BB1FF}" type="slidenum">
              <a:rPr lang="de-DE" altLang="de-DE" smtClean="0"/>
              <a:pPr eaLnBrk="1" hangingPunct="1">
                <a:spcBef>
                  <a:spcPct val="0"/>
                </a:spcBef>
              </a:pPr>
              <a:t>19</a:t>
            </a:fld>
            <a:endParaRPr lang="de-DE" altLang="de-DE"/>
          </a:p>
        </p:txBody>
      </p:sp>
      <p:sp>
        <p:nvSpPr>
          <p:cNvPr id="81923" name="Rectangle 2">
            <a:extLst>
              <a:ext uri="{FF2B5EF4-FFF2-40B4-BE49-F238E27FC236}">
                <a16:creationId xmlns:a16="http://schemas.microsoft.com/office/drawing/2014/main" id="{FE2E5E17-5926-15A9-1514-647CC4718C93}"/>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A01BED1A-FB4E-942E-B11F-DC24B1187A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altLang="de-DE"/>
              <a:t>Falls weitere Diagnostik/vertiefte Anamnese für sinnvoll erachtet wird. Sturztest: timed-up- and go oder Chairrising plus Tandemstand</a:t>
            </a:r>
          </a:p>
        </p:txBody>
      </p:sp>
    </p:spTree>
    <p:extLst>
      <p:ext uri="{BB962C8B-B14F-4D97-AF65-F5344CB8AC3E}">
        <p14:creationId xmlns:p14="http://schemas.microsoft.com/office/powerpoint/2010/main" val="36904962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bg>
      <p:bgPr>
        <a:solidFill>
          <a:srgbClr val="6184B5">
            <a:alpha val="12157"/>
          </a:srgbClr>
        </a:solidFill>
        <a:effectLst/>
      </p:bgPr>
    </p:bg>
    <p:spTree>
      <p:nvGrpSpPr>
        <p:cNvPr id="1" name=""/>
        <p:cNvGrpSpPr/>
        <p:nvPr/>
      </p:nvGrpSpPr>
      <p:grpSpPr>
        <a:xfrm>
          <a:off x="0" y="0"/>
          <a:ext cx="0" cy="0"/>
          <a:chOff x="0" y="0"/>
          <a:chExt cx="0" cy="0"/>
        </a:xfrm>
      </p:grpSpPr>
      <p:sp>
        <p:nvSpPr>
          <p:cNvPr id="4" name="Halber Rahmen 14"/>
          <p:cNvSpPr/>
          <p:nvPr userDrawn="1"/>
        </p:nvSpPr>
        <p:spPr>
          <a:xfrm rot="10800000">
            <a:off x="3563938" y="1557338"/>
            <a:ext cx="5545137" cy="5256212"/>
          </a:xfrm>
          <a:prstGeom prst="halfFrame">
            <a:avLst>
              <a:gd name="adj1" fmla="val 3987"/>
              <a:gd name="adj2" fmla="val 4715"/>
            </a:avLst>
          </a:prstGeom>
          <a:solidFill>
            <a:srgbClr val="BFCFE2"/>
          </a:solidFill>
          <a:ln>
            <a:solidFill>
              <a:srgbClr val="BFCFE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schemeClr val="tx1"/>
              </a:solidFill>
            </a:endParaRPr>
          </a:p>
        </p:txBody>
      </p:sp>
      <p:sp>
        <p:nvSpPr>
          <p:cNvPr id="5" name="Rechteck 6"/>
          <p:cNvSpPr/>
          <p:nvPr userDrawn="1"/>
        </p:nvSpPr>
        <p:spPr>
          <a:xfrm>
            <a:off x="-36513" y="-26988"/>
            <a:ext cx="9175751" cy="1052513"/>
          </a:xfrm>
          <a:prstGeom prst="rect">
            <a:avLst/>
          </a:prstGeom>
          <a:solidFill>
            <a:srgbClr val="6184B5">
              <a:alpha val="7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pic>
        <p:nvPicPr>
          <p:cNvPr id="6" name="Picture 2"/>
          <p:cNvPicPr>
            <a:picLocks noChangeAspect="1" noChangeArrowheads="1"/>
          </p:cNvPicPr>
          <p:nvPr userDrawn="1"/>
        </p:nvPicPr>
        <p:blipFill>
          <a:blip r:embed="rId2"/>
          <a:srcRect/>
          <a:stretch>
            <a:fillRect/>
          </a:stretch>
        </p:blipFill>
        <p:spPr bwMode="auto">
          <a:xfrm>
            <a:off x="8047038" y="-26988"/>
            <a:ext cx="1062037" cy="1079501"/>
          </a:xfrm>
          <a:prstGeom prst="rect">
            <a:avLst/>
          </a:prstGeom>
          <a:noFill/>
          <a:ln w="9525">
            <a:noFill/>
            <a:miter lim="800000"/>
            <a:headEnd/>
            <a:tailEnd/>
          </a:ln>
        </p:spPr>
      </p:pic>
      <p:sp>
        <p:nvSpPr>
          <p:cNvPr id="2" name="Titel 1"/>
          <p:cNvSpPr>
            <a:spLocks noGrp="1"/>
          </p:cNvSpPr>
          <p:nvPr>
            <p:ph type="title"/>
          </p:nvPr>
        </p:nvSpPr>
        <p:spPr>
          <a:xfrm>
            <a:off x="158824" y="-27384"/>
            <a:ext cx="7846314" cy="1043992"/>
          </a:xfrm>
        </p:spPr>
        <p:txBody>
          <a:bodyPr>
            <a:normAutofit/>
          </a:bodyPr>
          <a:lstStyle>
            <a:lvl1pPr algn="l">
              <a:defRPr sz="2800" b="1">
                <a:solidFill>
                  <a:schemeClr val="bg1"/>
                </a:solidFill>
              </a:defRPr>
            </a:lvl1pPr>
          </a:lstStyle>
          <a:p>
            <a:r>
              <a:rPr lang="de-DE" dirty="0"/>
              <a:t>Titelmasterformat durch Klicken bearbeiten</a:t>
            </a:r>
          </a:p>
        </p:txBody>
      </p:sp>
      <p:sp>
        <p:nvSpPr>
          <p:cNvPr id="3" name="Inhaltsplatzhalter 2"/>
          <p:cNvSpPr>
            <a:spLocks noGrp="1"/>
          </p:cNvSpPr>
          <p:nvPr>
            <p:ph idx="1"/>
          </p:nvPr>
        </p:nvSpPr>
        <p:spPr>
          <a:xfrm>
            <a:off x="158824" y="1556791"/>
            <a:ext cx="8229600" cy="4823524"/>
          </a:xfrm>
        </p:spPr>
        <p:txBody>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de-DE" dirty="0"/>
              <a:t>Textmasterformat bearbeiten</a:t>
            </a:r>
          </a:p>
          <a:p>
            <a:pPr lvl="1"/>
            <a:r>
              <a:rPr lang="de-DE" dirty="0"/>
              <a:t>Zweit		e Ebene</a:t>
            </a:r>
          </a:p>
          <a:p>
            <a:pPr lvl="2"/>
            <a:r>
              <a:rPr lang="de-DE" dirty="0"/>
              <a:t>Dritte Ebene</a:t>
            </a:r>
          </a:p>
          <a:p>
            <a:pPr lvl="3"/>
            <a:r>
              <a:rPr lang="de-DE" dirty="0"/>
              <a:t>Vierte Ebene</a:t>
            </a:r>
          </a:p>
          <a:p>
            <a:pPr lvl="4"/>
            <a:r>
              <a:rPr lang="de-DE" dirty="0"/>
              <a:t>Fünfte Ebene</a:t>
            </a:r>
          </a:p>
        </p:txBody>
      </p:sp>
      <p:sp>
        <p:nvSpPr>
          <p:cNvPr id="7" name="Foliennummernplatzhalter 4"/>
          <p:cNvSpPr>
            <a:spLocks noGrp="1"/>
          </p:cNvSpPr>
          <p:nvPr>
            <p:ph type="sldNum" sz="quarter" idx="10"/>
          </p:nvPr>
        </p:nvSpPr>
        <p:spPr>
          <a:xfrm>
            <a:off x="8702675" y="6592888"/>
            <a:ext cx="2133600" cy="365125"/>
          </a:xfrm>
          <a:prstGeom prst="rect">
            <a:avLst/>
          </a:prstGeom>
        </p:spPr>
        <p:txBody>
          <a:bodyPr/>
          <a:lstStyle>
            <a:lvl1pPr fontAlgn="auto">
              <a:spcBef>
                <a:spcPts val="0"/>
              </a:spcBef>
              <a:spcAft>
                <a:spcPts val="0"/>
              </a:spcAft>
              <a:defRPr sz="1400" smtClean="0">
                <a:latin typeface="+mn-lt"/>
                <a:cs typeface="+mn-cs"/>
              </a:defRPr>
            </a:lvl1pPr>
          </a:lstStyle>
          <a:p>
            <a:pPr>
              <a:defRPr/>
            </a:pPr>
            <a:fld id="{19B0D84C-0522-4613-ADD0-1E783F2674BB}" type="slidenum">
              <a:rPr lang="de-DE"/>
              <a:pPr>
                <a:defRPr/>
              </a:pPr>
              <a:t>‹Nr.›</a:t>
            </a:fld>
            <a:endParaRPr lang="de-D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8C9F4E8-2C39-4C64-A0C3-D857F6EDB74E}" type="slidenum">
              <a:rPr lang="de-DE"/>
              <a:pPr>
                <a:defRPr/>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81141B2-B061-4E05-BCE3-5677F00A1C11}" type="slidenum">
              <a:rPr lang="de-DE"/>
              <a:pPr>
                <a:defRPr/>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D913894-2BC5-4410-89D0-D24572F26D3F}" type="slidenum">
              <a:rPr lang="de-DE"/>
              <a:pPr>
                <a:defRPr/>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009BA3A-0CEA-47BA-B08E-82EA0C06D0C4}" type="slidenum">
              <a:rPr lang="de-DE"/>
              <a:pPr>
                <a:defRPr/>
              </a:pPr>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7BDEE21-2D58-4814-B5AA-9EAA64B79395}" type="slidenum">
              <a:rPr lang="de-DE"/>
              <a:pPr>
                <a:defRPr/>
              </a:pPr>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CAA1BBC-3ECB-4573-AF21-390BE0A9FC4C}" type="slidenum">
              <a:rPr lang="de-DE"/>
              <a:pPr>
                <a:defRPr/>
              </a:pPr>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38DF973-161A-4F04-9AC9-1FA3294F9AE0}" type="slidenum">
              <a:rPr lang="de-DE"/>
              <a:pPr>
                <a:defRPr/>
              </a:pPr>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B627493-BD62-4184-96B1-7C1A94ACA0FD}" type="slidenum">
              <a:rPr lang="de-DE"/>
              <a:pPr>
                <a:defRPr/>
              </a:pPr>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D1DCBCF-2622-49AA-9F68-056AB3827F90}"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3" name="Rechteck 5"/>
          <p:cNvSpPr/>
          <p:nvPr userDrawn="1"/>
        </p:nvSpPr>
        <p:spPr>
          <a:xfrm>
            <a:off x="0" y="0"/>
            <a:ext cx="6011863" cy="6858000"/>
          </a:xfrm>
          <a:prstGeom prst="rect">
            <a:avLst/>
          </a:prstGeom>
          <a:gradFill flip="none" rotWithShape="1">
            <a:gsLst>
              <a:gs pos="0">
                <a:srgbClr val="A3BAD5"/>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4" name="Rechteck 6"/>
          <p:cNvSpPr/>
          <p:nvPr userDrawn="1"/>
        </p:nvSpPr>
        <p:spPr>
          <a:xfrm>
            <a:off x="5867400" y="0"/>
            <a:ext cx="720725" cy="6858000"/>
          </a:xfrm>
          <a:prstGeom prst="rect">
            <a:avLst/>
          </a:prstGeom>
          <a:solidFill>
            <a:srgbClr val="6184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5" name="Rechteck 8"/>
          <p:cNvSpPr/>
          <p:nvPr userDrawn="1"/>
        </p:nvSpPr>
        <p:spPr>
          <a:xfrm>
            <a:off x="323850" y="3429000"/>
            <a:ext cx="5543550" cy="2879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de-DE" sz="3200" b="1" dirty="0">
                <a:solidFill>
                  <a:schemeClr val="tx1"/>
                </a:solidFill>
              </a:rPr>
              <a:t>Herzlich Willkommen zur</a:t>
            </a:r>
            <a:br>
              <a:rPr lang="de-DE" sz="3200" b="1" dirty="0">
                <a:solidFill>
                  <a:schemeClr val="tx1"/>
                </a:solidFill>
              </a:rPr>
            </a:br>
            <a:r>
              <a:rPr lang="de-DE" sz="3200" b="1" dirty="0">
                <a:solidFill>
                  <a:schemeClr val="tx1"/>
                </a:solidFill>
              </a:rPr>
              <a:t>Mitgliederversammlung</a:t>
            </a:r>
          </a:p>
          <a:p>
            <a:pPr fontAlgn="auto">
              <a:spcBef>
                <a:spcPts val="0"/>
              </a:spcBef>
              <a:spcAft>
                <a:spcPts val="0"/>
              </a:spcAft>
              <a:defRPr/>
            </a:pPr>
            <a:endParaRPr lang="de-DE" sz="2800" b="1" dirty="0">
              <a:solidFill>
                <a:schemeClr val="tx1"/>
              </a:solidFill>
            </a:endParaRPr>
          </a:p>
          <a:p>
            <a:pPr fontAlgn="auto">
              <a:spcBef>
                <a:spcPts val="0"/>
              </a:spcBef>
              <a:spcAft>
                <a:spcPts val="0"/>
              </a:spcAft>
              <a:defRPr/>
            </a:pPr>
            <a:endParaRPr lang="de-DE" sz="2800" b="1" dirty="0">
              <a:solidFill>
                <a:schemeClr val="tx1"/>
              </a:solidFill>
            </a:endParaRPr>
          </a:p>
          <a:p>
            <a:pPr fontAlgn="auto">
              <a:spcBef>
                <a:spcPts val="0"/>
              </a:spcBef>
              <a:spcAft>
                <a:spcPts val="0"/>
              </a:spcAft>
              <a:defRPr/>
            </a:pPr>
            <a:r>
              <a:rPr lang="de-DE" b="1" dirty="0">
                <a:solidFill>
                  <a:schemeClr val="tx1"/>
                </a:solidFill>
              </a:rPr>
              <a:t>29. September 2016 in Frankfurt</a:t>
            </a:r>
          </a:p>
        </p:txBody>
      </p:sp>
      <p:pic>
        <p:nvPicPr>
          <p:cNvPr id="6" name="Picture 2"/>
          <p:cNvPicPr>
            <a:picLocks noChangeAspect="1" noChangeArrowheads="1"/>
          </p:cNvPicPr>
          <p:nvPr userDrawn="1"/>
        </p:nvPicPr>
        <p:blipFill>
          <a:blip r:embed="rId2"/>
          <a:srcRect/>
          <a:stretch>
            <a:fillRect/>
          </a:stretch>
        </p:blipFill>
        <p:spPr bwMode="auto">
          <a:xfrm>
            <a:off x="6750050" y="476250"/>
            <a:ext cx="2209800" cy="2247900"/>
          </a:xfrm>
          <a:prstGeom prst="rect">
            <a:avLst/>
          </a:prstGeom>
          <a:noFill/>
          <a:ln w="9525">
            <a:noFill/>
            <a:miter lim="800000"/>
            <a:headEnd/>
            <a:tailEnd/>
          </a:ln>
        </p:spPr>
      </p:pic>
      <p:sp>
        <p:nvSpPr>
          <p:cNvPr id="2" name="Titel 1"/>
          <p:cNvSpPr>
            <a:spLocks noGrp="1"/>
          </p:cNvSpPr>
          <p:nvPr>
            <p:ph type="title"/>
          </p:nvPr>
        </p:nvSpPr>
        <p:spPr>
          <a:xfrm>
            <a:off x="467544" y="2708920"/>
            <a:ext cx="3610744" cy="1143000"/>
          </a:xfrm>
        </p:spPr>
        <p:txBody>
          <a:bodyPr/>
          <a:lstStyle/>
          <a:p>
            <a:r>
              <a:rPr lang="de-DE" dirty="0"/>
              <a:t>Titelmasterformat durch Klicken bearbeiten</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3FF2302-553F-472D-AFF2-C061E7142286}"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bg>
      <p:bgPr>
        <a:solidFill>
          <a:srgbClr val="6184B5">
            <a:alpha val="12157"/>
          </a:srgbClr>
        </a:solidFill>
        <a:effectLst/>
      </p:bgPr>
    </p:bg>
    <p:spTree>
      <p:nvGrpSpPr>
        <p:cNvPr id="1" name=""/>
        <p:cNvGrpSpPr/>
        <p:nvPr/>
      </p:nvGrpSpPr>
      <p:grpSpPr>
        <a:xfrm>
          <a:off x="0" y="0"/>
          <a:ext cx="0" cy="0"/>
          <a:chOff x="0" y="0"/>
          <a:chExt cx="0" cy="0"/>
        </a:xfrm>
      </p:grpSpPr>
      <p:sp>
        <p:nvSpPr>
          <p:cNvPr id="4" name="Halber Rahmen 14"/>
          <p:cNvSpPr/>
          <p:nvPr userDrawn="1"/>
        </p:nvSpPr>
        <p:spPr>
          <a:xfrm rot="10800000">
            <a:off x="3563938" y="1557338"/>
            <a:ext cx="5545137" cy="5256212"/>
          </a:xfrm>
          <a:prstGeom prst="halfFrame">
            <a:avLst>
              <a:gd name="adj1" fmla="val 3987"/>
              <a:gd name="adj2" fmla="val 4715"/>
            </a:avLst>
          </a:prstGeom>
          <a:solidFill>
            <a:srgbClr val="BFCFE2"/>
          </a:solidFill>
          <a:ln>
            <a:solidFill>
              <a:srgbClr val="BFCFE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schemeClr val="tx1"/>
              </a:solidFill>
            </a:endParaRPr>
          </a:p>
        </p:txBody>
      </p:sp>
      <p:sp>
        <p:nvSpPr>
          <p:cNvPr id="5" name="Rechteck 6"/>
          <p:cNvSpPr/>
          <p:nvPr userDrawn="1"/>
        </p:nvSpPr>
        <p:spPr>
          <a:xfrm>
            <a:off x="-36513" y="-26988"/>
            <a:ext cx="9175751" cy="1052513"/>
          </a:xfrm>
          <a:prstGeom prst="rect">
            <a:avLst/>
          </a:prstGeom>
          <a:solidFill>
            <a:srgbClr val="6184B5">
              <a:alpha val="7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pic>
        <p:nvPicPr>
          <p:cNvPr id="6" name="Bild 4" descr="Jade.jpg"/>
          <p:cNvPicPr>
            <a:picLocks noChangeAspect="1"/>
          </p:cNvPicPr>
          <p:nvPr userDrawn="1"/>
        </p:nvPicPr>
        <p:blipFill>
          <a:blip r:embed="rId2"/>
          <a:srcRect/>
          <a:stretch>
            <a:fillRect/>
          </a:stretch>
        </p:blipFill>
        <p:spPr bwMode="auto">
          <a:xfrm>
            <a:off x="6826250" y="188913"/>
            <a:ext cx="2209800" cy="608012"/>
          </a:xfrm>
          <a:prstGeom prst="rect">
            <a:avLst/>
          </a:prstGeom>
          <a:noFill/>
          <a:ln w="9525">
            <a:noFill/>
            <a:miter lim="800000"/>
            <a:headEnd/>
            <a:tailEnd/>
          </a:ln>
        </p:spPr>
      </p:pic>
      <p:sp>
        <p:nvSpPr>
          <p:cNvPr id="2" name="Titel 1"/>
          <p:cNvSpPr>
            <a:spLocks noGrp="1"/>
          </p:cNvSpPr>
          <p:nvPr>
            <p:ph type="title"/>
          </p:nvPr>
        </p:nvSpPr>
        <p:spPr>
          <a:xfrm>
            <a:off x="158824" y="-27384"/>
            <a:ext cx="7846314" cy="1043992"/>
          </a:xfrm>
        </p:spPr>
        <p:txBody>
          <a:bodyPr>
            <a:normAutofit/>
          </a:bodyPr>
          <a:lstStyle>
            <a:lvl1pPr algn="l">
              <a:defRPr sz="2800" b="1">
                <a:solidFill>
                  <a:schemeClr val="bg1"/>
                </a:solidFill>
              </a:defRPr>
            </a:lvl1pPr>
          </a:lstStyle>
          <a:p>
            <a:r>
              <a:rPr lang="de-DE" dirty="0"/>
              <a:t>Titelmasterformat durch Klicken bearbeiten</a:t>
            </a:r>
          </a:p>
        </p:txBody>
      </p:sp>
      <p:sp>
        <p:nvSpPr>
          <p:cNvPr id="3" name="Inhaltsplatzhalter 2"/>
          <p:cNvSpPr>
            <a:spLocks noGrp="1"/>
          </p:cNvSpPr>
          <p:nvPr>
            <p:ph idx="1"/>
          </p:nvPr>
        </p:nvSpPr>
        <p:spPr>
          <a:xfrm>
            <a:off x="590872" y="1557804"/>
            <a:ext cx="8229600" cy="4525963"/>
          </a:xfrm>
        </p:spPr>
        <p:txBody>
          <a:bodyPr/>
          <a:lstStyle>
            <a:lvl2pPr>
              <a:defRPr/>
            </a:lvl2pPr>
          </a:lstStyle>
          <a:p>
            <a:pPr lvl="0"/>
            <a:r>
              <a:rPr lang="de-DE" dirty="0"/>
              <a:t>Textmasterformat bearbeiten</a:t>
            </a:r>
          </a:p>
          <a:p>
            <a:pPr lvl="1"/>
            <a:r>
              <a:rPr lang="de-DE" dirty="0"/>
              <a:t>Zweit		e Ebene</a:t>
            </a:r>
          </a:p>
          <a:p>
            <a:pPr lvl="2"/>
            <a:r>
              <a:rPr lang="de-DE" dirty="0"/>
              <a:t>Dritte Ebene</a:t>
            </a:r>
          </a:p>
          <a:p>
            <a:pPr lvl="3"/>
            <a:r>
              <a:rPr lang="de-DE" dirty="0"/>
              <a:t>Vierte Ebene</a:t>
            </a:r>
          </a:p>
          <a:p>
            <a:pPr lvl="4"/>
            <a:r>
              <a:rPr lang="de-DE" dirty="0"/>
              <a:t>Fünfte Ebene</a:t>
            </a:r>
          </a:p>
        </p:txBody>
      </p:sp>
      <p:sp>
        <p:nvSpPr>
          <p:cNvPr id="7" name="Fußzeilenplatzhalter 4"/>
          <p:cNvSpPr>
            <a:spLocks noGrp="1"/>
          </p:cNvSpPr>
          <p:nvPr>
            <p:ph type="ftr" sz="quarter" idx="10"/>
          </p:nvPr>
        </p:nvSpPr>
        <p:spPr>
          <a:xfrm>
            <a:off x="8459788" y="6597650"/>
            <a:ext cx="3673475" cy="215900"/>
          </a:xfrm>
          <a:prstGeom prst="rect">
            <a:avLst/>
          </a:prstGeom>
        </p:spPr>
        <p:txBody>
          <a:bodyPr/>
          <a:lstStyle>
            <a:lvl1pPr fontAlgn="auto">
              <a:spcBef>
                <a:spcPts val="0"/>
              </a:spcBef>
              <a:spcAft>
                <a:spcPts val="0"/>
              </a:spcAft>
              <a:defRPr b="1" dirty="0">
                <a:solidFill>
                  <a:srgbClr val="6184B5"/>
                </a:solidFill>
                <a:latin typeface="+mn-lt"/>
                <a:cs typeface="+mn-cs"/>
              </a:defRPr>
            </a:lvl1pPr>
          </a:lstStyle>
          <a:p>
            <a:pPr>
              <a:defRPr/>
            </a:pPr>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el und Inhalt">
    <p:bg>
      <p:bgPr>
        <a:solidFill>
          <a:srgbClr val="6184B5">
            <a:alpha val="12157"/>
          </a:srgbClr>
        </a:solidFill>
        <a:effectLst/>
      </p:bgPr>
    </p:bg>
    <p:spTree>
      <p:nvGrpSpPr>
        <p:cNvPr id="1" name=""/>
        <p:cNvGrpSpPr/>
        <p:nvPr/>
      </p:nvGrpSpPr>
      <p:grpSpPr>
        <a:xfrm>
          <a:off x="0" y="0"/>
          <a:ext cx="0" cy="0"/>
          <a:chOff x="0" y="0"/>
          <a:chExt cx="0" cy="0"/>
        </a:xfrm>
      </p:grpSpPr>
      <p:sp>
        <p:nvSpPr>
          <p:cNvPr id="4" name="Halber Rahmen 14"/>
          <p:cNvSpPr/>
          <p:nvPr userDrawn="1"/>
        </p:nvSpPr>
        <p:spPr>
          <a:xfrm rot="10800000">
            <a:off x="3563938" y="1557338"/>
            <a:ext cx="5545137" cy="5256212"/>
          </a:xfrm>
          <a:prstGeom prst="halfFrame">
            <a:avLst>
              <a:gd name="adj1" fmla="val 3987"/>
              <a:gd name="adj2" fmla="val 4715"/>
            </a:avLst>
          </a:prstGeom>
          <a:solidFill>
            <a:srgbClr val="BFCFE2"/>
          </a:solidFill>
          <a:ln>
            <a:solidFill>
              <a:srgbClr val="BFCFE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schemeClr val="tx1"/>
              </a:solidFill>
            </a:endParaRPr>
          </a:p>
        </p:txBody>
      </p:sp>
      <p:sp>
        <p:nvSpPr>
          <p:cNvPr id="5" name="Rechteck 6"/>
          <p:cNvSpPr/>
          <p:nvPr userDrawn="1"/>
        </p:nvSpPr>
        <p:spPr>
          <a:xfrm>
            <a:off x="-36513" y="-26988"/>
            <a:ext cx="9175751" cy="1052513"/>
          </a:xfrm>
          <a:prstGeom prst="rect">
            <a:avLst/>
          </a:prstGeom>
          <a:solidFill>
            <a:srgbClr val="6184B5">
              <a:alpha val="7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pic>
        <p:nvPicPr>
          <p:cNvPr id="6" name="Bild 2" descr="RZ Logo DNA"/>
          <p:cNvPicPr>
            <a:picLocks noChangeAspect="1" noChangeArrowheads="1"/>
          </p:cNvPicPr>
          <p:nvPr userDrawn="1"/>
        </p:nvPicPr>
        <p:blipFill>
          <a:blip r:embed="rId2"/>
          <a:srcRect/>
          <a:stretch>
            <a:fillRect/>
          </a:stretch>
        </p:blipFill>
        <p:spPr bwMode="auto">
          <a:xfrm>
            <a:off x="8172450" y="-26988"/>
            <a:ext cx="879475" cy="1066801"/>
          </a:xfrm>
          <a:prstGeom prst="rect">
            <a:avLst/>
          </a:prstGeom>
          <a:noFill/>
          <a:ln w="9525">
            <a:noFill/>
            <a:miter lim="800000"/>
            <a:headEnd/>
            <a:tailEnd/>
          </a:ln>
        </p:spPr>
      </p:pic>
      <p:sp>
        <p:nvSpPr>
          <p:cNvPr id="2" name="Titel 1"/>
          <p:cNvSpPr>
            <a:spLocks noGrp="1"/>
          </p:cNvSpPr>
          <p:nvPr>
            <p:ph type="title"/>
          </p:nvPr>
        </p:nvSpPr>
        <p:spPr>
          <a:xfrm>
            <a:off x="158824" y="-27384"/>
            <a:ext cx="7846314" cy="1043992"/>
          </a:xfrm>
        </p:spPr>
        <p:txBody>
          <a:bodyPr>
            <a:normAutofit/>
          </a:bodyPr>
          <a:lstStyle>
            <a:lvl1pPr algn="l">
              <a:defRPr sz="2800" b="1">
                <a:solidFill>
                  <a:schemeClr val="bg1"/>
                </a:solidFill>
              </a:defRPr>
            </a:lvl1pPr>
          </a:lstStyle>
          <a:p>
            <a:r>
              <a:rPr lang="de-DE" dirty="0"/>
              <a:t>Titelmasterformat durch Klicken bearbeiten</a:t>
            </a:r>
          </a:p>
        </p:txBody>
      </p:sp>
      <p:sp>
        <p:nvSpPr>
          <p:cNvPr id="3" name="Inhaltsplatzhalter 2"/>
          <p:cNvSpPr>
            <a:spLocks noGrp="1"/>
          </p:cNvSpPr>
          <p:nvPr>
            <p:ph idx="1"/>
          </p:nvPr>
        </p:nvSpPr>
        <p:spPr>
          <a:xfrm>
            <a:off x="590872" y="1557804"/>
            <a:ext cx="8229600" cy="4525963"/>
          </a:xfrm>
        </p:spPr>
        <p:txBody>
          <a:bodyPr/>
          <a:lstStyle>
            <a:lvl2pPr>
              <a:defRPr/>
            </a:lvl2pPr>
          </a:lstStyle>
          <a:p>
            <a:pPr lvl="0"/>
            <a:r>
              <a:rPr lang="de-DE" dirty="0"/>
              <a:t>Textmasterformat bearbeiten</a:t>
            </a:r>
          </a:p>
          <a:p>
            <a:pPr lvl="1"/>
            <a:r>
              <a:rPr lang="de-DE" dirty="0"/>
              <a:t>Zweit		e Ebene</a:t>
            </a:r>
          </a:p>
          <a:p>
            <a:pPr lvl="2"/>
            <a:r>
              <a:rPr lang="de-DE" dirty="0"/>
              <a:t>Dritte Ebene</a:t>
            </a:r>
          </a:p>
          <a:p>
            <a:pPr lvl="3"/>
            <a:r>
              <a:rPr lang="de-DE" dirty="0"/>
              <a:t>Vierte Ebene</a:t>
            </a:r>
          </a:p>
          <a:p>
            <a:pPr lvl="4"/>
            <a:r>
              <a:rPr lang="de-DE" dirty="0"/>
              <a:t>Fünfte Ebene</a:t>
            </a:r>
          </a:p>
        </p:txBody>
      </p:sp>
      <p:sp>
        <p:nvSpPr>
          <p:cNvPr id="7" name="Fußzeilenplatzhalter 4"/>
          <p:cNvSpPr>
            <a:spLocks noGrp="1"/>
          </p:cNvSpPr>
          <p:nvPr>
            <p:ph type="ftr" sz="quarter" idx="10"/>
          </p:nvPr>
        </p:nvSpPr>
        <p:spPr>
          <a:xfrm>
            <a:off x="8459788" y="6597650"/>
            <a:ext cx="3673475" cy="215900"/>
          </a:xfrm>
          <a:prstGeom prst="rect">
            <a:avLst/>
          </a:prstGeom>
        </p:spPr>
        <p:txBody>
          <a:bodyPr/>
          <a:lstStyle>
            <a:lvl1pPr fontAlgn="auto">
              <a:spcBef>
                <a:spcPts val="0"/>
              </a:spcBef>
              <a:spcAft>
                <a:spcPts val="0"/>
              </a:spcAft>
              <a:defRPr b="1" dirty="0">
                <a:solidFill>
                  <a:srgbClr val="6184B5"/>
                </a:solidFill>
                <a:latin typeface="+mn-lt"/>
                <a:cs typeface="+mn-cs"/>
              </a:defRPr>
            </a:lvl1pPr>
          </a:lstStyle>
          <a:p>
            <a:pPr>
              <a:defRPr/>
            </a:pP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DE"/>
          </a:p>
        </p:txBody>
      </p:sp>
      <p:sp>
        <p:nvSpPr>
          <p:cNvPr id="5" name="Foliennummernplatzhalter 4"/>
          <p:cNvSpPr>
            <a:spLocks noGrp="1"/>
          </p:cNvSpPr>
          <p:nvPr>
            <p:ph type="sldNum" sz="quarter" idx="12"/>
          </p:nvPr>
        </p:nvSpPr>
        <p:spPr>
          <a:xfrm>
            <a:off x="6999288" y="63817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26B4DF4-4850-4BAA-9BE0-3254466463BE}" type="slidenum">
              <a:rPr lang="de-DE"/>
              <a:pPr>
                <a:defRPr/>
              </a:pPr>
              <a:t>‹Nr.›</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el und Inhalt">
    <p:bg>
      <p:bgPr>
        <a:solidFill>
          <a:srgbClr val="6184B5">
            <a:alpha val="12157"/>
          </a:srgbClr>
        </a:solidFill>
        <a:effectLst/>
      </p:bgPr>
    </p:bg>
    <p:spTree>
      <p:nvGrpSpPr>
        <p:cNvPr id="1" name=""/>
        <p:cNvGrpSpPr/>
        <p:nvPr/>
      </p:nvGrpSpPr>
      <p:grpSpPr>
        <a:xfrm>
          <a:off x="0" y="0"/>
          <a:ext cx="0" cy="0"/>
          <a:chOff x="0" y="0"/>
          <a:chExt cx="0" cy="0"/>
        </a:xfrm>
      </p:grpSpPr>
      <p:sp>
        <p:nvSpPr>
          <p:cNvPr id="3" name="Halber Rahmen 14"/>
          <p:cNvSpPr/>
          <p:nvPr userDrawn="1"/>
        </p:nvSpPr>
        <p:spPr>
          <a:xfrm rot="10800000">
            <a:off x="3563938" y="1557338"/>
            <a:ext cx="5545137" cy="5256212"/>
          </a:xfrm>
          <a:prstGeom prst="halfFrame">
            <a:avLst>
              <a:gd name="adj1" fmla="val 17903"/>
              <a:gd name="adj2" fmla="val 17761"/>
            </a:avLst>
          </a:prstGeom>
          <a:solidFill>
            <a:srgbClr val="BFCFE2"/>
          </a:solidFill>
          <a:ln>
            <a:solidFill>
              <a:srgbClr val="BFCFE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schemeClr val="tx1"/>
              </a:solidFill>
            </a:endParaRPr>
          </a:p>
        </p:txBody>
      </p:sp>
      <p:sp>
        <p:nvSpPr>
          <p:cNvPr id="4" name="Rechteck 6"/>
          <p:cNvSpPr/>
          <p:nvPr userDrawn="1"/>
        </p:nvSpPr>
        <p:spPr>
          <a:xfrm>
            <a:off x="971550" y="2420938"/>
            <a:ext cx="7200900" cy="1944687"/>
          </a:xfrm>
          <a:prstGeom prst="rect">
            <a:avLst/>
          </a:prstGeom>
          <a:solidFill>
            <a:srgbClr val="6184B5">
              <a:alpha val="7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800" b="1" dirty="0"/>
          </a:p>
        </p:txBody>
      </p:sp>
      <p:pic>
        <p:nvPicPr>
          <p:cNvPr id="5" name="Picture 2"/>
          <p:cNvPicPr>
            <a:picLocks noChangeAspect="1" noChangeArrowheads="1"/>
          </p:cNvPicPr>
          <p:nvPr userDrawn="1"/>
        </p:nvPicPr>
        <p:blipFill>
          <a:blip r:embed="rId2"/>
          <a:srcRect/>
          <a:stretch>
            <a:fillRect/>
          </a:stretch>
        </p:blipFill>
        <p:spPr bwMode="auto">
          <a:xfrm>
            <a:off x="6316663" y="533400"/>
            <a:ext cx="1855787" cy="1887538"/>
          </a:xfrm>
          <a:prstGeom prst="rect">
            <a:avLst/>
          </a:prstGeom>
          <a:noFill/>
          <a:ln w="9525">
            <a:noFill/>
            <a:miter lim="800000"/>
            <a:headEnd/>
            <a:tailEnd/>
          </a:ln>
        </p:spPr>
      </p:pic>
      <p:sp>
        <p:nvSpPr>
          <p:cNvPr id="6" name="Titel 5"/>
          <p:cNvSpPr>
            <a:spLocks noGrp="1"/>
          </p:cNvSpPr>
          <p:nvPr>
            <p:ph type="title"/>
          </p:nvPr>
        </p:nvSpPr>
        <p:spPr>
          <a:xfrm>
            <a:off x="971600" y="2420888"/>
            <a:ext cx="7200800" cy="1944216"/>
          </a:xfrm>
        </p:spPr>
        <p:txBody>
          <a:bodyPr>
            <a:noAutofit/>
          </a:bodyPr>
          <a:lstStyle>
            <a:lvl1pPr algn="l">
              <a:defRPr sz="2800" b="1"/>
            </a:lvl1pPr>
          </a:lstStyle>
          <a:p>
            <a:r>
              <a:rPr lang="de-DE" dirty="0"/>
              <a:t>Titelmasterformat durch Klicken bearbeiten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el und Inhalt">
    <p:bg>
      <p:bgPr>
        <a:solidFill>
          <a:srgbClr val="6184B5">
            <a:alpha val="12157"/>
          </a:srgbClr>
        </a:solidFill>
        <a:effectLst/>
      </p:bgPr>
    </p:bg>
    <p:spTree>
      <p:nvGrpSpPr>
        <p:cNvPr id="1" name=""/>
        <p:cNvGrpSpPr/>
        <p:nvPr/>
      </p:nvGrpSpPr>
      <p:grpSpPr>
        <a:xfrm>
          <a:off x="0" y="0"/>
          <a:ext cx="0" cy="0"/>
          <a:chOff x="0" y="0"/>
          <a:chExt cx="0" cy="0"/>
        </a:xfrm>
      </p:grpSpPr>
      <p:sp>
        <p:nvSpPr>
          <p:cNvPr id="3" name="Halber Rahmen 14"/>
          <p:cNvSpPr/>
          <p:nvPr userDrawn="1"/>
        </p:nvSpPr>
        <p:spPr>
          <a:xfrm rot="10800000">
            <a:off x="3563938" y="1557338"/>
            <a:ext cx="5545137" cy="5256212"/>
          </a:xfrm>
          <a:prstGeom prst="halfFrame">
            <a:avLst>
              <a:gd name="adj1" fmla="val 17903"/>
              <a:gd name="adj2" fmla="val 17761"/>
            </a:avLst>
          </a:prstGeom>
          <a:solidFill>
            <a:srgbClr val="BFCFE2"/>
          </a:solidFill>
          <a:ln>
            <a:solidFill>
              <a:srgbClr val="BFCFE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schemeClr val="tx1"/>
              </a:solidFill>
            </a:endParaRPr>
          </a:p>
        </p:txBody>
      </p:sp>
      <p:sp>
        <p:nvSpPr>
          <p:cNvPr id="4" name="Rechteck 6"/>
          <p:cNvSpPr/>
          <p:nvPr userDrawn="1"/>
        </p:nvSpPr>
        <p:spPr>
          <a:xfrm>
            <a:off x="971550" y="2420938"/>
            <a:ext cx="7200900" cy="1944687"/>
          </a:xfrm>
          <a:prstGeom prst="rect">
            <a:avLst/>
          </a:prstGeom>
          <a:solidFill>
            <a:srgbClr val="6184B5">
              <a:alpha val="7176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800" b="1" dirty="0"/>
          </a:p>
        </p:txBody>
      </p:sp>
      <p:pic>
        <p:nvPicPr>
          <p:cNvPr id="5" name="Bild 4" descr="Jade.jpg"/>
          <p:cNvPicPr>
            <a:picLocks noChangeAspect="1"/>
          </p:cNvPicPr>
          <p:nvPr userDrawn="1"/>
        </p:nvPicPr>
        <p:blipFill>
          <a:blip r:embed="rId2"/>
          <a:srcRect/>
          <a:stretch>
            <a:fillRect/>
          </a:stretch>
        </p:blipFill>
        <p:spPr bwMode="auto">
          <a:xfrm>
            <a:off x="4356100" y="1052513"/>
            <a:ext cx="3810000" cy="1347787"/>
          </a:xfrm>
          <a:prstGeom prst="rect">
            <a:avLst/>
          </a:prstGeom>
          <a:noFill/>
          <a:ln w="9525">
            <a:noFill/>
            <a:miter lim="800000"/>
            <a:headEnd/>
            <a:tailEnd/>
          </a:ln>
        </p:spPr>
      </p:pic>
      <p:sp>
        <p:nvSpPr>
          <p:cNvPr id="6" name="Titel 5"/>
          <p:cNvSpPr>
            <a:spLocks noGrp="1"/>
          </p:cNvSpPr>
          <p:nvPr>
            <p:ph type="title"/>
          </p:nvPr>
        </p:nvSpPr>
        <p:spPr>
          <a:xfrm>
            <a:off x="971600" y="2420888"/>
            <a:ext cx="7200800" cy="1944216"/>
          </a:xfrm>
        </p:spPr>
        <p:txBody>
          <a:bodyPr>
            <a:noAutofit/>
          </a:bodyPr>
          <a:lstStyle>
            <a:lvl1pPr algn="l">
              <a:defRPr sz="2800" b="1"/>
            </a:lvl1pPr>
          </a:lstStyle>
          <a:p>
            <a:r>
              <a:rPr lang="de-DE" dirty="0"/>
              <a:t>Titelmasterformat durch Klicken bearbeiten</a:t>
            </a:r>
          </a:p>
        </p:txBody>
      </p:sp>
      <p:sp>
        <p:nvSpPr>
          <p:cNvPr id="7" name="Fußzeilenplatzhalter 4"/>
          <p:cNvSpPr>
            <a:spLocks noGrp="1"/>
          </p:cNvSpPr>
          <p:nvPr>
            <p:ph type="ftr" sz="quarter" idx="10"/>
          </p:nvPr>
        </p:nvSpPr>
        <p:spPr>
          <a:xfrm>
            <a:off x="8459788" y="6597650"/>
            <a:ext cx="3673475" cy="215900"/>
          </a:xfrm>
          <a:prstGeom prst="rect">
            <a:avLst/>
          </a:prstGeom>
        </p:spPr>
        <p:txBody>
          <a:bodyPr/>
          <a:lstStyle>
            <a:lvl1pPr fontAlgn="auto">
              <a:spcBef>
                <a:spcPts val="0"/>
              </a:spcBef>
              <a:spcAft>
                <a:spcPts val="0"/>
              </a:spcAft>
              <a:defRPr b="1" dirty="0">
                <a:solidFill>
                  <a:srgbClr val="6184B5"/>
                </a:solidFill>
                <a:latin typeface="+mn-lt"/>
                <a:cs typeface="+mn-cs"/>
              </a:defRPr>
            </a:lvl1pPr>
          </a:lstStyle>
          <a:p>
            <a:pPr>
              <a:defRPr/>
            </a:pPr>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endParaRPr lang="de-DE"/>
          </a:p>
        </p:txBody>
      </p:sp>
      <p:sp>
        <p:nvSpPr>
          <p:cNvPr id="3" name="Foliennummernplatzhalter 2"/>
          <p:cNvSpPr>
            <a:spLocks noGrp="1"/>
          </p:cNvSpPr>
          <p:nvPr>
            <p:ph type="sldNum" sz="quarter" idx="11"/>
          </p:nvPr>
        </p:nvSpPr>
        <p:spPr/>
        <p:txBody>
          <a:bodyPr/>
          <a:lstStyle>
            <a:lvl1pPr>
              <a:defRPr/>
            </a:lvl1pPr>
          </a:lstStyle>
          <a:p>
            <a:fld id="{E8D5958F-80EB-4432-8C60-3B612FF06901}" type="slidenum">
              <a:rPr lang="de-DE"/>
              <a:pPr/>
              <a:t>‹Nr.›</a:t>
            </a:fld>
            <a:endParaRPr lang="de-DE"/>
          </a:p>
        </p:txBody>
      </p:sp>
    </p:spTree>
    <p:extLst>
      <p:ext uri="{BB962C8B-B14F-4D97-AF65-F5344CB8AC3E}">
        <p14:creationId xmlns:p14="http://schemas.microsoft.com/office/powerpoint/2010/main" val="263001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69C86-102C-3864-9F59-B4A208A95D79}"/>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p>
        </p:txBody>
      </p:sp>
      <p:sp>
        <p:nvSpPr>
          <p:cNvPr id="3" name="Untertitel 2">
            <a:extLst>
              <a:ext uri="{FF2B5EF4-FFF2-40B4-BE49-F238E27FC236}">
                <a16:creationId xmlns:a16="http://schemas.microsoft.com/office/drawing/2014/main" id="{235EC09B-E75A-A6DF-1FEC-D0932CF7EEE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4" name="Datumsplatzhalter 3">
            <a:extLst>
              <a:ext uri="{FF2B5EF4-FFF2-40B4-BE49-F238E27FC236}">
                <a16:creationId xmlns:a16="http://schemas.microsoft.com/office/drawing/2014/main" id="{2556EA10-BB00-6D44-99C9-6E9E685D04E0}"/>
              </a:ext>
            </a:extLst>
          </p:cNvPr>
          <p:cNvSpPr>
            <a:spLocks noGrp="1"/>
          </p:cNvSpPr>
          <p:nvPr>
            <p:ph type="dt" sz="half" idx="10"/>
          </p:nvPr>
        </p:nvSpPr>
        <p:spPr/>
        <p:txBody>
          <a:bodyPr/>
          <a:lstStyle/>
          <a:p>
            <a:fld id="{6015E91D-BD36-4F49-9088-C1C22F4E0E3D}" type="datetimeFigureOut">
              <a:rPr lang="de-DE" smtClean="0"/>
              <a:t>12.03.2024</a:t>
            </a:fld>
            <a:endParaRPr lang="de-DE"/>
          </a:p>
        </p:txBody>
      </p:sp>
      <p:sp>
        <p:nvSpPr>
          <p:cNvPr id="5" name="Fußzeilenplatzhalter 4">
            <a:extLst>
              <a:ext uri="{FF2B5EF4-FFF2-40B4-BE49-F238E27FC236}">
                <a16:creationId xmlns:a16="http://schemas.microsoft.com/office/drawing/2014/main" id="{1D324F18-292E-C9DA-C474-066F872C1D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2E9C547-8A96-B07C-0203-5BEB99343B94}"/>
              </a:ext>
            </a:extLst>
          </p:cNvPr>
          <p:cNvSpPr>
            <a:spLocks noGrp="1"/>
          </p:cNvSpPr>
          <p:nvPr>
            <p:ph type="sldNum" sz="quarter" idx="12"/>
          </p:nvPr>
        </p:nvSpPr>
        <p:spPr/>
        <p:txBody>
          <a:bodyPr/>
          <a:lstStyle/>
          <a:p>
            <a:fld id="{DE750DB6-4401-459C-BA75-C2C60EBCF9C8}" type="slidenum">
              <a:rPr lang="de-DE" smtClean="0"/>
              <a:t>‹Nr.›</a:t>
            </a:fld>
            <a:endParaRPr lang="de-DE"/>
          </a:p>
        </p:txBody>
      </p:sp>
    </p:spTree>
    <p:extLst>
      <p:ext uri="{BB962C8B-B14F-4D97-AF65-F5344CB8AC3E}">
        <p14:creationId xmlns:p14="http://schemas.microsoft.com/office/powerpoint/2010/main" val="1808886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22" r:id="rId8"/>
    <p:sldLayoutId id="2147483823" r:id="rId9"/>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9219"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cSld>
  <p:clrMap bg1="lt1" tx1="dk1" bg2="lt2" tx2="dk2" accent1="accent1" accent2="accent2" accent3="accent3" accent4="accent4" accent5="accent5" accent6="accent6" hlink="hlink" folHlink="folHlink"/>
  <p:sldLayoutIdLst>
    <p:sldLayoutId id="2147483804"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qfractur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www.sheffield.ac.uk/FRAX/tool.aspx?country=9"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hausarzt.digital/cme"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2420888"/>
            <a:ext cx="7344816" cy="2160240"/>
          </a:xfrm>
          <a:solidFill>
            <a:schemeClr val="accent1">
              <a:lumMod val="60000"/>
              <a:lumOff val="40000"/>
            </a:schemeClr>
          </a:solidFill>
        </p:spPr>
        <p:txBody>
          <a:bodyPr/>
          <a:lstStyle/>
          <a:p>
            <a:pPr algn="ctr"/>
            <a:r>
              <a:rPr lang="de-DE" sz="3600" dirty="0">
                <a:solidFill>
                  <a:schemeClr val="bg1"/>
                </a:solidFill>
              </a:rPr>
              <a:t>Osteoporose</a:t>
            </a:r>
            <a:br>
              <a:rPr lang="de-DE" sz="3600" dirty="0">
                <a:solidFill>
                  <a:schemeClr val="bg1"/>
                </a:solidFill>
              </a:rPr>
            </a:br>
            <a:r>
              <a:rPr lang="de-DE" sz="3600" b="0" dirty="0">
                <a:solidFill>
                  <a:schemeClr val="bg1"/>
                </a:solidFill>
              </a:rPr>
              <a:t>          hausärztlich Sichtweise</a:t>
            </a:r>
            <a:endParaRPr lang="de-DE" b="0" dirty="0">
              <a:solidFill>
                <a:schemeClr val="bg1"/>
              </a:solidFill>
            </a:endParaRPr>
          </a:p>
        </p:txBody>
      </p:sp>
      <p:sp>
        <p:nvSpPr>
          <p:cNvPr id="3" name="Textfeld 2">
            <a:extLst>
              <a:ext uri="{FF2B5EF4-FFF2-40B4-BE49-F238E27FC236}">
                <a16:creationId xmlns:a16="http://schemas.microsoft.com/office/drawing/2014/main" id="{7703FD7C-9140-450D-9397-42E390D4B395}"/>
              </a:ext>
            </a:extLst>
          </p:cNvPr>
          <p:cNvSpPr txBox="1"/>
          <p:nvPr/>
        </p:nvSpPr>
        <p:spPr>
          <a:xfrm>
            <a:off x="971600" y="4598850"/>
            <a:ext cx="7200800" cy="1569660"/>
          </a:xfrm>
          <a:prstGeom prst="rect">
            <a:avLst/>
          </a:prstGeom>
          <a:noFill/>
        </p:spPr>
        <p:txBody>
          <a:bodyPr wrap="square" rtlCol="0">
            <a:spAutoFit/>
          </a:bodyPr>
          <a:lstStyle/>
          <a:p>
            <a:r>
              <a:rPr lang="de-DE" sz="2400" dirty="0"/>
              <a:t>Prof. Dr. Erika Baum, 36 Jahre Hausärztin in Mittelhessen, ehem. Leiterin der Abteilung für Allgemeinmedizin der Uni Marburg, DEGAM      </a:t>
            </a:r>
            <a:r>
              <a:rPr lang="de-DE" sz="2400" dirty="0" err="1"/>
              <a:t>Past</a:t>
            </a:r>
            <a:r>
              <a:rPr lang="de-DE" sz="2400" dirty="0"/>
              <a:t>-Präsidentin</a:t>
            </a:r>
          </a:p>
        </p:txBody>
      </p:sp>
      <p:sp>
        <p:nvSpPr>
          <p:cNvPr id="4" name="Textfeld 3">
            <a:extLst>
              <a:ext uri="{FF2B5EF4-FFF2-40B4-BE49-F238E27FC236}">
                <a16:creationId xmlns:a16="http://schemas.microsoft.com/office/drawing/2014/main" id="{95D26FF8-6ABB-2674-2F1C-7A2559106C6D}"/>
              </a:ext>
            </a:extLst>
          </p:cNvPr>
          <p:cNvSpPr txBox="1"/>
          <p:nvPr/>
        </p:nvSpPr>
        <p:spPr>
          <a:xfrm>
            <a:off x="179512" y="548680"/>
            <a:ext cx="5688632" cy="1323439"/>
          </a:xfrm>
          <a:prstGeom prst="rect">
            <a:avLst/>
          </a:prstGeom>
          <a:noFill/>
        </p:spPr>
        <p:txBody>
          <a:bodyPr wrap="square" rtlCol="0">
            <a:spAutoFit/>
          </a:bodyPr>
          <a:lstStyle/>
          <a:p>
            <a:r>
              <a:rPr lang="de-DE" sz="2000" dirty="0"/>
              <a:t>Interessenkonflikte: Keine Verbindung zu Pharmaindustrie oder Medizinprodukte-herstellern. Meiden von pharmagesponserten Veranstaltungen. Mitglieder der Leitliniengruppe</a:t>
            </a:r>
          </a:p>
        </p:txBody>
      </p:sp>
    </p:spTree>
    <p:extLst>
      <p:ext uri="{BB962C8B-B14F-4D97-AF65-F5344CB8AC3E}">
        <p14:creationId xmlns:p14="http://schemas.microsoft.com/office/powerpoint/2010/main" val="2182793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15CB9-9659-1782-D4F5-4AA4ACBEF647}"/>
            </a:ext>
          </a:extLst>
        </p:cNvPr>
        <p:cNvGrpSpPr/>
        <p:nvPr/>
      </p:nvGrpSpPr>
      <p:grpSpPr>
        <a:xfrm>
          <a:off x="0" y="0"/>
          <a:ext cx="0" cy="0"/>
          <a:chOff x="0" y="0"/>
          <a:chExt cx="0" cy="0"/>
        </a:xfrm>
      </p:grpSpPr>
      <p:sp>
        <p:nvSpPr>
          <p:cNvPr id="53251" name="Rectangle 2">
            <a:extLst>
              <a:ext uri="{FF2B5EF4-FFF2-40B4-BE49-F238E27FC236}">
                <a16:creationId xmlns:a16="http://schemas.microsoft.com/office/drawing/2014/main" id="{D469E301-397A-3DD2-7E18-CACA6D321F2E}"/>
              </a:ext>
            </a:extLst>
          </p:cNvPr>
          <p:cNvSpPr>
            <a:spLocks noGrp="1" noChangeArrowheads="1"/>
          </p:cNvSpPr>
          <p:nvPr>
            <p:ph type="title"/>
          </p:nvPr>
        </p:nvSpPr>
        <p:spPr/>
        <p:txBody>
          <a:bodyPr>
            <a:normAutofit/>
          </a:bodyPr>
          <a:lstStyle/>
          <a:p>
            <a:pPr algn="ctr" eaLnBrk="1" hangingPunct="1"/>
            <a:r>
              <a:rPr lang="de-DE" altLang="de-DE" sz="3200" dirty="0">
                <a:latin typeface="Arial" panose="020B0604020202020204" pitchFamily="34" charset="0"/>
              </a:rPr>
              <a:t>Risikofaktoren für Frakturen</a:t>
            </a:r>
          </a:p>
        </p:txBody>
      </p:sp>
      <p:sp>
        <p:nvSpPr>
          <p:cNvPr id="53252" name="Rectangle 3">
            <a:extLst>
              <a:ext uri="{FF2B5EF4-FFF2-40B4-BE49-F238E27FC236}">
                <a16:creationId xmlns:a16="http://schemas.microsoft.com/office/drawing/2014/main" id="{3A72D9B4-0E37-08F5-BA5B-7243B4D0D92C}"/>
              </a:ext>
            </a:extLst>
          </p:cNvPr>
          <p:cNvSpPr>
            <a:spLocks noGrp="1" noChangeArrowheads="1"/>
          </p:cNvSpPr>
          <p:nvPr>
            <p:ph idx="1"/>
          </p:nvPr>
        </p:nvSpPr>
        <p:spPr>
          <a:xfrm>
            <a:off x="154686" y="1016608"/>
            <a:ext cx="8521770" cy="5436728"/>
          </a:xfrm>
        </p:spPr>
        <p:txBody>
          <a:bodyPr>
            <a:normAutofit/>
          </a:bodyPr>
          <a:lstStyle/>
          <a:p>
            <a:pPr eaLnBrk="1" hangingPunct="1">
              <a:buClr>
                <a:srgbClr val="000099"/>
              </a:buClr>
              <a:buFont typeface="Wingdings" panose="05000000000000000000" pitchFamily="2" charset="2"/>
              <a:buChar char="§"/>
            </a:pPr>
            <a:r>
              <a:rPr lang="de-DE" altLang="de-DE" sz="2000" u="sng" dirty="0">
                <a:latin typeface="Arial" panose="020B0604020202020204" pitchFamily="34" charset="0"/>
              </a:rPr>
              <a:t>Alter und Geschlecht</a:t>
            </a:r>
            <a:r>
              <a:rPr lang="de-DE" altLang="de-DE" sz="2000" dirty="0">
                <a:latin typeface="Arial" panose="020B0604020202020204" pitchFamily="34" charset="0"/>
              </a:rPr>
              <a:t>: exponentieller Anstieg, Frauen früher als Männer (via Knochenqualität und Muskelfunktion)</a:t>
            </a:r>
            <a:endParaRPr lang="de-DE" altLang="de-DE" sz="2000" b="1" dirty="0">
              <a:solidFill>
                <a:schemeClr val="accent2"/>
              </a:solidFill>
              <a:latin typeface="Arial" panose="020B0604020202020204" pitchFamily="34" charset="0"/>
            </a:endParaRPr>
          </a:p>
          <a:p>
            <a:pPr eaLnBrk="1" hangingPunct="1">
              <a:buClr>
                <a:srgbClr val="000099"/>
              </a:buClr>
              <a:buFont typeface="Wingdings" panose="05000000000000000000" pitchFamily="2" charset="2"/>
              <a:buChar char="§"/>
            </a:pPr>
            <a:r>
              <a:rPr lang="de-DE" altLang="de-DE" sz="2000" u="sng" dirty="0">
                <a:latin typeface="Arial" panose="020B0604020202020204" pitchFamily="34" charset="0"/>
              </a:rPr>
              <a:t>Verminderung Knochendichte</a:t>
            </a:r>
            <a:r>
              <a:rPr lang="de-DE" altLang="de-DE" sz="2000" dirty="0">
                <a:latin typeface="Arial" panose="020B0604020202020204" pitchFamily="34" charset="0"/>
              </a:rPr>
              <a:t>, gemessen mit </a:t>
            </a:r>
            <a:r>
              <a:rPr lang="de-DE" altLang="de-DE" sz="2000" u="sng" dirty="0">
                <a:latin typeface="Arial" panose="020B0604020202020204" pitchFamily="34" charset="0"/>
              </a:rPr>
              <a:t>DXA</a:t>
            </a:r>
            <a:r>
              <a:rPr lang="de-DE" altLang="de-DE" sz="2000" dirty="0">
                <a:latin typeface="Arial" panose="020B0604020202020204" pitchFamily="34" charset="0"/>
              </a:rPr>
              <a:t> (dual X-</a:t>
            </a:r>
            <a:r>
              <a:rPr lang="de-DE" altLang="de-DE" sz="2000" dirty="0" err="1">
                <a:latin typeface="Arial" panose="020B0604020202020204" pitchFamily="34" charset="0"/>
              </a:rPr>
              <a:t>ray</a:t>
            </a:r>
            <a:r>
              <a:rPr lang="de-DE" altLang="de-DE" sz="2000" dirty="0">
                <a:latin typeface="Arial" panose="020B0604020202020204" pitchFamily="34" charset="0"/>
              </a:rPr>
              <a:t> </a:t>
            </a:r>
            <a:r>
              <a:rPr lang="de-DE" altLang="de-DE" sz="2000" dirty="0" err="1">
                <a:latin typeface="Arial" panose="020B0604020202020204" pitchFamily="34" charset="0"/>
              </a:rPr>
              <a:t>absorptiometry</a:t>
            </a:r>
            <a:r>
              <a:rPr lang="de-DE" altLang="de-DE" sz="2000" dirty="0">
                <a:latin typeface="Arial" panose="020B0604020202020204" pitchFamily="34" charset="0"/>
              </a:rPr>
              <a:t>): Messung an den drei Messorten LWS (Mittelwert der beurteilbaren Wirbel L1-L4, mindestens 2 Wirbel sollten auswertbar sein), Total hip und </a:t>
            </a:r>
            <a:r>
              <a:rPr lang="de-DE" altLang="de-DE" sz="2000" dirty="0" err="1">
                <a:latin typeface="Arial" panose="020B0604020202020204" pitchFamily="34" charset="0"/>
              </a:rPr>
              <a:t>Femurhals</a:t>
            </a:r>
            <a:r>
              <a:rPr lang="de-DE" altLang="de-DE" sz="2000" dirty="0">
                <a:latin typeface="Arial" panose="020B0604020202020204" pitchFamily="34" charset="0"/>
              </a:rPr>
              <a:t> </a:t>
            </a:r>
            <a:r>
              <a:rPr lang="de-DE" altLang="de-DE" sz="2000" dirty="0">
                <a:solidFill>
                  <a:srgbClr val="000099"/>
                </a:solidFill>
                <a:latin typeface="Arial" panose="020B0604020202020204" pitchFamily="34" charset="0"/>
              </a:rPr>
              <a:t>– </a:t>
            </a:r>
            <a:r>
              <a:rPr lang="de-DE" altLang="de-DE" sz="2000" dirty="0">
                <a:solidFill>
                  <a:srgbClr val="00B050"/>
                </a:solidFill>
                <a:latin typeface="Arial" panose="020B0604020202020204" pitchFamily="34" charset="0"/>
              </a:rPr>
              <a:t>in Rechnung geht niedrigster </a:t>
            </a:r>
            <a:r>
              <a:rPr lang="de-DE" altLang="de-DE" sz="2000" dirty="0" err="1">
                <a:solidFill>
                  <a:srgbClr val="00B050"/>
                </a:solidFill>
                <a:latin typeface="Arial" panose="020B0604020202020204" pitchFamily="34" charset="0"/>
              </a:rPr>
              <a:t>Hüftwert</a:t>
            </a:r>
            <a:r>
              <a:rPr lang="de-DE" altLang="de-DE" sz="2000" dirty="0">
                <a:solidFill>
                  <a:srgbClr val="00B050"/>
                </a:solidFill>
                <a:latin typeface="Arial" panose="020B0604020202020204" pitchFamily="34" charset="0"/>
              </a:rPr>
              <a:t> ein, nur Adjustierung bei viel niedrigerem LWS-Wert</a:t>
            </a:r>
          </a:p>
          <a:p>
            <a:pPr eaLnBrk="1" hangingPunct="1">
              <a:buClr>
                <a:srgbClr val="000099"/>
              </a:buClr>
              <a:buFont typeface="Wingdings" panose="05000000000000000000" pitchFamily="2" charset="2"/>
              <a:buChar char="§"/>
            </a:pPr>
            <a:r>
              <a:rPr lang="de-DE" altLang="de-DE" sz="2000" dirty="0">
                <a:latin typeface="Arial" panose="020B0604020202020204" pitchFamily="34" charset="0"/>
              </a:rPr>
              <a:t>Vielzahl weiterer Risikofaktoren, 30 gehen in Risikorechner ein</a:t>
            </a:r>
          </a:p>
          <a:p>
            <a:pPr eaLnBrk="1" hangingPunct="1">
              <a:buClr>
                <a:srgbClr val="000099"/>
              </a:buClr>
              <a:buFont typeface="Wingdings" panose="05000000000000000000" pitchFamily="2" charset="2"/>
              <a:buChar char="§"/>
            </a:pPr>
            <a:r>
              <a:rPr lang="de-DE" altLang="de-DE" sz="2000" dirty="0">
                <a:latin typeface="Arial" panose="020B0604020202020204" pitchFamily="34" charset="0"/>
              </a:rPr>
              <a:t>Risiko-Kalkulatoren im Netz: </a:t>
            </a:r>
            <a:r>
              <a:rPr lang="de-DE" altLang="de-DE" sz="2000" dirty="0" err="1">
                <a:latin typeface="Arial" panose="020B0604020202020204" pitchFamily="34" charset="0"/>
              </a:rPr>
              <a:t>Qfracture</a:t>
            </a:r>
            <a:r>
              <a:rPr lang="de-DE" altLang="de-DE" sz="2000" dirty="0">
                <a:latin typeface="Arial" panose="020B0604020202020204" pitchFamily="34" charset="0"/>
              </a:rPr>
              <a:t> </a:t>
            </a:r>
            <a:r>
              <a:rPr lang="de-DE" altLang="de-DE" sz="2000" dirty="0" err="1">
                <a:latin typeface="Arial" panose="020B0604020202020204" pitchFamily="34" charset="0"/>
              </a:rPr>
              <a:t>risk</a:t>
            </a:r>
            <a:r>
              <a:rPr lang="de-DE" altLang="de-DE" sz="2000" dirty="0">
                <a:latin typeface="Arial" panose="020B0604020202020204" pitchFamily="34" charset="0"/>
              </a:rPr>
              <a:t> score </a:t>
            </a:r>
            <a:r>
              <a:rPr lang="de-DE" altLang="de-DE" sz="2000" dirty="0">
                <a:latin typeface="Arial" panose="020B0604020202020204" pitchFamily="34" charset="0"/>
                <a:sym typeface="Wingdings" panose="05000000000000000000" pitchFamily="2" charset="2"/>
              </a:rPr>
              <a:t></a:t>
            </a:r>
            <a:r>
              <a:rPr lang="de-DE" altLang="de-DE" sz="2000" dirty="0">
                <a:latin typeface="Arial" panose="020B0604020202020204" pitchFamily="34" charset="0"/>
              </a:rPr>
              <a:t> </a:t>
            </a:r>
            <a:r>
              <a:rPr lang="de-DE" altLang="de-DE" sz="2000" u="sng" dirty="0">
                <a:solidFill>
                  <a:srgbClr val="000099"/>
                </a:solidFill>
                <a:latin typeface="Arial" panose="020B0604020202020204" pitchFamily="34" charset="0"/>
                <a:hlinkClick r:id="rId3"/>
              </a:rPr>
              <a:t>https://qfracture.org</a:t>
            </a:r>
            <a:r>
              <a:rPr lang="de-DE" altLang="de-DE" sz="2000" u="sng" dirty="0">
                <a:solidFill>
                  <a:srgbClr val="000099"/>
                </a:solidFill>
                <a:latin typeface="Arial" panose="020B0604020202020204" pitchFamily="34" charset="0"/>
              </a:rPr>
              <a:t> , </a:t>
            </a:r>
            <a:r>
              <a:rPr lang="de-DE" altLang="de-DE" sz="2000" dirty="0">
                <a:latin typeface="Arial" panose="020B0604020202020204" pitchFamily="34" charset="0"/>
              </a:rPr>
              <a:t>ist auch Basis für </a:t>
            </a:r>
            <a:r>
              <a:rPr lang="de-DE" altLang="de-DE" sz="2000" dirty="0" err="1">
                <a:latin typeface="Arial" panose="020B0604020202020204" pitchFamily="34" charset="0"/>
              </a:rPr>
              <a:t>arriba</a:t>
            </a:r>
            <a:r>
              <a:rPr lang="de-DE" altLang="de-DE" sz="2000" dirty="0">
                <a:latin typeface="Arial" panose="020B0604020202020204" pitchFamily="34" charset="0"/>
              </a:rPr>
              <a:t> OST oder FRAX-tool </a:t>
            </a:r>
            <a:r>
              <a:rPr lang="de-DE" altLang="de-DE" sz="2000" dirty="0">
                <a:latin typeface="Arial" panose="020B0604020202020204" pitchFamily="34" charset="0"/>
                <a:sym typeface="Wingdings" panose="05000000000000000000" pitchFamily="2" charset="2"/>
              </a:rPr>
              <a:t></a:t>
            </a:r>
            <a:r>
              <a:rPr lang="de-DE" altLang="de-DE" sz="2000" dirty="0">
                <a:solidFill>
                  <a:srgbClr val="000099"/>
                </a:solidFill>
                <a:latin typeface="Arial" panose="020B0604020202020204" pitchFamily="34" charset="0"/>
              </a:rPr>
              <a:t> </a:t>
            </a:r>
            <a:r>
              <a:rPr lang="de-DE" altLang="de-DE" sz="2000" dirty="0">
                <a:solidFill>
                  <a:srgbClr val="000099"/>
                </a:solidFill>
                <a:latin typeface="Arial" panose="020B0604020202020204" pitchFamily="34" charset="0"/>
                <a:hlinkClick r:id="rId4"/>
              </a:rPr>
              <a:t>www.sheffield.ac.uk/FRAX/tool.aspx?country=9</a:t>
            </a:r>
            <a:r>
              <a:rPr lang="de-DE" altLang="de-DE" sz="2000" dirty="0">
                <a:solidFill>
                  <a:srgbClr val="000099"/>
                </a:solidFill>
                <a:latin typeface="Arial" panose="020B0604020202020204" pitchFamily="34" charset="0"/>
              </a:rPr>
              <a:t>      </a:t>
            </a:r>
          </a:p>
          <a:p>
            <a:r>
              <a:rPr lang="de-DE" altLang="de-DE" sz="2000" dirty="0">
                <a:solidFill>
                  <a:srgbClr val="00B050"/>
                </a:solidFill>
                <a:latin typeface="Arial" panose="020B0604020202020204" pitchFamily="34" charset="0"/>
              </a:rPr>
              <a:t>neues DVO-Risikomodell: Papierversion. Diagnoseschwelle nicht festgelegt </a:t>
            </a:r>
            <a:r>
              <a:rPr lang="de-DE" altLang="de-DE" sz="2000" dirty="0">
                <a:solidFill>
                  <a:srgbClr val="00B050"/>
                </a:solidFill>
              </a:rPr>
              <a:t>(„</a:t>
            </a:r>
            <a:r>
              <a:rPr lang="de-DE" sz="2000" i="0" u="none" strike="noStrike" baseline="0" dirty="0">
                <a:solidFill>
                  <a:srgbClr val="00B050"/>
                </a:solidFill>
              </a:rPr>
              <a:t>ärztlich als relevant erachteten Risikokonstellation“</a:t>
            </a:r>
            <a:r>
              <a:rPr lang="de-DE" sz="2000" dirty="0">
                <a:solidFill>
                  <a:srgbClr val="00B050"/>
                </a:solidFill>
              </a:rPr>
              <a:t>)</a:t>
            </a:r>
            <a:r>
              <a:rPr lang="de-DE" altLang="de-DE" sz="2000" dirty="0">
                <a:solidFill>
                  <a:srgbClr val="00B050"/>
                </a:solidFill>
              </a:rPr>
              <a:t>, </a:t>
            </a:r>
            <a:r>
              <a:rPr lang="de-DE" altLang="de-DE" sz="2000" dirty="0">
                <a:solidFill>
                  <a:srgbClr val="00B050"/>
                </a:solidFill>
                <a:latin typeface="Arial" panose="020B0604020202020204" pitchFamily="34" charset="0"/>
              </a:rPr>
              <a:t>mindestens ab ca. 3%/3J. Hoffentlich dazu bald elektronisches Tool</a:t>
            </a:r>
            <a:endParaRPr lang="de-DE" altLang="de-DE" sz="2000" u="sng" dirty="0">
              <a:solidFill>
                <a:srgbClr val="00B050"/>
              </a:solidFill>
              <a:latin typeface="Arial" panose="020B0604020202020204" pitchFamily="34" charset="0"/>
            </a:endParaRPr>
          </a:p>
        </p:txBody>
      </p:sp>
    </p:spTree>
    <p:extLst>
      <p:ext uri="{BB962C8B-B14F-4D97-AF65-F5344CB8AC3E}">
        <p14:creationId xmlns:p14="http://schemas.microsoft.com/office/powerpoint/2010/main" val="2586935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94530-8F9B-85E9-8B82-AC5AEA01E3C9}"/>
            </a:ext>
          </a:extLst>
        </p:cNvPr>
        <p:cNvGrpSpPr/>
        <p:nvPr/>
      </p:nvGrpSpPr>
      <p:grpSpPr>
        <a:xfrm>
          <a:off x="0" y="0"/>
          <a:ext cx="0" cy="0"/>
          <a:chOff x="0" y="0"/>
          <a:chExt cx="0" cy="0"/>
        </a:xfrm>
      </p:grpSpPr>
      <p:sp>
        <p:nvSpPr>
          <p:cNvPr id="2" name="Datumsplatzhalter 1">
            <a:extLst>
              <a:ext uri="{FF2B5EF4-FFF2-40B4-BE49-F238E27FC236}">
                <a16:creationId xmlns:a16="http://schemas.microsoft.com/office/drawing/2014/main" id="{3ACFB431-AB0E-36E4-ACEF-D42C06AB34C3}"/>
              </a:ext>
            </a:extLst>
          </p:cNvPr>
          <p:cNvSpPr>
            <a:spLocks noGrp="1"/>
          </p:cNvSpPr>
          <p:nvPr>
            <p:ph type="dt" sz="half" idx="10"/>
          </p:nvPr>
        </p:nvSpPr>
        <p:spPr/>
        <p:txBody>
          <a:bodyPr/>
          <a:lstStyle/>
          <a:p>
            <a:endParaRPr lang="de-DE" dirty="0"/>
          </a:p>
        </p:txBody>
      </p:sp>
      <p:sp>
        <p:nvSpPr>
          <p:cNvPr id="3" name="Fußzeilenplatzhalter 2">
            <a:extLst>
              <a:ext uri="{FF2B5EF4-FFF2-40B4-BE49-F238E27FC236}">
                <a16:creationId xmlns:a16="http://schemas.microsoft.com/office/drawing/2014/main" id="{576FB0B2-BAC2-52D3-4463-7C4A4DA88027}"/>
              </a:ext>
            </a:extLst>
          </p:cNvPr>
          <p:cNvSpPr>
            <a:spLocks noGrp="1"/>
          </p:cNvSpPr>
          <p:nvPr>
            <p:ph type="ftr" sz="quarter" idx="11"/>
          </p:nvPr>
        </p:nvSpPr>
        <p:spPr/>
        <p:txBody>
          <a:bodyPr/>
          <a:lstStyle/>
          <a:p>
            <a:pPr algn="l"/>
            <a:endParaRPr lang="de-DE" dirty="0"/>
          </a:p>
        </p:txBody>
      </p:sp>
      <p:pic>
        <p:nvPicPr>
          <p:cNvPr id="5" name="Grafik 4">
            <a:extLst>
              <a:ext uri="{FF2B5EF4-FFF2-40B4-BE49-F238E27FC236}">
                <a16:creationId xmlns:a16="http://schemas.microsoft.com/office/drawing/2014/main" id="{7F50C5B9-AF73-2AF9-C53A-A35A8381EBBD}"/>
              </a:ext>
            </a:extLst>
          </p:cNvPr>
          <p:cNvPicPr>
            <a:picLocks noChangeAspect="1"/>
          </p:cNvPicPr>
          <p:nvPr/>
        </p:nvPicPr>
        <p:blipFill>
          <a:blip r:embed="rId2"/>
          <a:stretch>
            <a:fillRect/>
          </a:stretch>
        </p:blipFill>
        <p:spPr>
          <a:xfrm>
            <a:off x="-86264" y="941656"/>
            <a:ext cx="9163640" cy="5059094"/>
          </a:xfrm>
          <a:prstGeom prst="rect">
            <a:avLst/>
          </a:prstGeom>
        </p:spPr>
      </p:pic>
      <p:sp>
        <p:nvSpPr>
          <p:cNvPr id="4" name="Textfeld 3">
            <a:extLst>
              <a:ext uri="{FF2B5EF4-FFF2-40B4-BE49-F238E27FC236}">
                <a16:creationId xmlns:a16="http://schemas.microsoft.com/office/drawing/2014/main" id="{76A3AA7F-1CEB-55B5-6109-8546D5B7CDC3}"/>
              </a:ext>
            </a:extLst>
          </p:cNvPr>
          <p:cNvSpPr txBox="1"/>
          <p:nvPr/>
        </p:nvSpPr>
        <p:spPr>
          <a:xfrm>
            <a:off x="1187624" y="188640"/>
            <a:ext cx="5688632" cy="461665"/>
          </a:xfrm>
          <a:prstGeom prst="rect">
            <a:avLst/>
          </a:prstGeom>
          <a:noFill/>
        </p:spPr>
        <p:txBody>
          <a:bodyPr wrap="square" rtlCol="0">
            <a:spAutoFit/>
          </a:bodyPr>
          <a:lstStyle/>
          <a:p>
            <a:r>
              <a:rPr lang="de-DE" sz="2400" dirty="0"/>
              <a:t>Auszug aus Kurzfassung: Risikofaktoren</a:t>
            </a:r>
          </a:p>
        </p:txBody>
      </p:sp>
    </p:spTree>
    <p:extLst>
      <p:ext uri="{BB962C8B-B14F-4D97-AF65-F5344CB8AC3E}">
        <p14:creationId xmlns:p14="http://schemas.microsoft.com/office/powerpoint/2010/main" val="2078524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96B07-7DDA-23CC-6FBF-BC70EF9A434E}"/>
            </a:ext>
          </a:extLst>
        </p:cNvPr>
        <p:cNvGrpSpPr/>
        <p:nvPr/>
      </p:nvGrpSpPr>
      <p:grpSpPr>
        <a:xfrm>
          <a:off x="0" y="0"/>
          <a:ext cx="0" cy="0"/>
          <a:chOff x="0" y="0"/>
          <a:chExt cx="0" cy="0"/>
        </a:xfrm>
      </p:grpSpPr>
      <p:sp>
        <p:nvSpPr>
          <p:cNvPr id="2" name="Datumsplatzhalter 1">
            <a:extLst>
              <a:ext uri="{FF2B5EF4-FFF2-40B4-BE49-F238E27FC236}">
                <a16:creationId xmlns:a16="http://schemas.microsoft.com/office/drawing/2014/main" id="{39DE7508-391D-A176-6F34-E78ABA05184C}"/>
              </a:ext>
            </a:extLst>
          </p:cNvPr>
          <p:cNvSpPr>
            <a:spLocks noGrp="1"/>
          </p:cNvSpPr>
          <p:nvPr>
            <p:ph type="dt" sz="half" idx="10"/>
          </p:nvPr>
        </p:nvSpPr>
        <p:spPr/>
        <p:txBody>
          <a:bodyPr/>
          <a:lstStyle/>
          <a:p>
            <a:endParaRPr lang="de-DE" dirty="0"/>
          </a:p>
        </p:txBody>
      </p:sp>
      <p:sp>
        <p:nvSpPr>
          <p:cNvPr id="3" name="Fußzeilenplatzhalter 2">
            <a:extLst>
              <a:ext uri="{FF2B5EF4-FFF2-40B4-BE49-F238E27FC236}">
                <a16:creationId xmlns:a16="http://schemas.microsoft.com/office/drawing/2014/main" id="{F5D516A2-542C-5FEC-C3BB-ED7CDB6C6709}"/>
              </a:ext>
            </a:extLst>
          </p:cNvPr>
          <p:cNvSpPr>
            <a:spLocks noGrp="1"/>
          </p:cNvSpPr>
          <p:nvPr>
            <p:ph type="ftr" sz="quarter" idx="11"/>
          </p:nvPr>
        </p:nvSpPr>
        <p:spPr/>
        <p:txBody>
          <a:bodyPr/>
          <a:lstStyle/>
          <a:p>
            <a:pPr algn="l"/>
            <a:endParaRPr lang="de-DE" dirty="0"/>
          </a:p>
        </p:txBody>
      </p:sp>
      <p:pic>
        <p:nvPicPr>
          <p:cNvPr id="5" name="Grafik 4">
            <a:extLst>
              <a:ext uri="{FF2B5EF4-FFF2-40B4-BE49-F238E27FC236}">
                <a16:creationId xmlns:a16="http://schemas.microsoft.com/office/drawing/2014/main" id="{DD323482-222E-A969-A816-10862FA8A24C}"/>
              </a:ext>
            </a:extLst>
          </p:cNvPr>
          <p:cNvPicPr>
            <a:picLocks noChangeAspect="1"/>
          </p:cNvPicPr>
          <p:nvPr/>
        </p:nvPicPr>
        <p:blipFill>
          <a:blip r:embed="rId2"/>
          <a:stretch>
            <a:fillRect/>
          </a:stretch>
        </p:blipFill>
        <p:spPr>
          <a:xfrm>
            <a:off x="435180" y="857251"/>
            <a:ext cx="8273640" cy="5143499"/>
          </a:xfrm>
          <a:prstGeom prst="rect">
            <a:avLst/>
          </a:prstGeom>
        </p:spPr>
      </p:pic>
    </p:spTree>
    <p:extLst>
      <p:ext uri="{BB962C8B-B14F-4D97-AF65-F5344CB8AC3E}">
        <p14:creationId xmlns:p14="http://schemas.microsoft.com/office/powerpoint/2010/main" val="2330931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0AAAF-A297-A7EF-8244-533B36858E0D}"/>
            </a:ext>
          </a:extLst>
        </p:cNvPr>
        <p:cNvGrpSpPr/>
        <p:nvPr/>
      </p:nvGrpSpPr>
      <p:grpSpPr>
        <a:xfrm>
          <a:off x="0" y="0"/>
          <a:ext cx="0" cy="0"/>
          <a:chOff x="0" y="0"/>
          <a:chExt cx="0" cy="0"/>
        </a:xfrm>
      </p:grpSpPr>
      <p:sp>
        <p:nvSpPr>
          <p:cNvPr id="2" name="Datumsplatzhalter 1">
            <a:extLst>
              <a:ext uri="{FF2B5EF4-FFF2-40B4-BE49-F238E27FC236}">
                <a16:creationId xmlns:a16="http://schemas.microsoft.com/office/drawing/2014/main" id="{0153D9F3-2564-048F-B94D-B335EC9A4408}"/>
              </a:ext>
            </a:extLst>
          </p:cNvPr>
          <p:cNvSpPr>
            <a:spLocks noGrp="1"/>
          </p:cNvSpPr>
          <p:nvPr>
            <p:ph type="dt" sz="half" idx="10"/>
          </p:nvPr>
        </p:nvSpPr>
        <p:spPr/>
        <p:txBody>
          <a:bodyPr/>
          <a:lstStyle/>
          <a:p>
            <a:endParaRPr lang="de-DE" dirty="0"/>
          </a:p>
        </p:txBody>
      </p:sp>
      <p:sp>
        <p:nvSpPr>
          <p:cNvPr id="3" name="Fußzeilenplatzhalter 2">
            <a:extLst>
              <a:ext uri="{FF2B5EF4-FFF2-40B4-BE49-F238E27FC236}">
                <a16:creationId xmlns:a16="http://schemas.microsoft.com/office/drawing/2014/main" id="{23E5221C-A952-BC7A-4551-3788DA3DC04E}"/>
              </a:ext>
            </a:extLst>
          </p:cNvPr>
          <p:cNvSpPr>
            <a:spLocks noGrp="1"/>
          </p:cNvSpPr>
          <p:nvPr>
            <p:ph type="ftr" sz="quarter" idx="11"/>
          </p:nvPr>
        </p:nvSpPr>
        <p:spPr/>
        <p:txBody>
          <a:bodyPr/>
          <a:lstStyle/>
          <a:p>
            <a:pPr algn="l"/>
            <a:endParaRPr lang="de-DE" dirty="0"/>
          </a:p>
        </p:txBody>
      </p:sp>
      <p:pic>
        <p:nvPicPr>
          <p:cNvPr id="5" name="Grafik 4">
            <a:extLst>
              <a:ext uri="{FF2B5EF4-FFF2-40B4-BE49-F238E27FC236}">
                <a16:creationId xmlns:a16="http://schemas.microsoft.com/office/drawing/2014/main" id="{16CC70E7-1070-78C1-3176-506DFF96266F}"/>
              </a:ext>
            </a:extLst>
          </p:cNvPr>
          <p:cNvPicPr>
            <a:picLocks noChangeAspect="1"/>
          </p:cNvPicPr>
          <p:nvPr/>
        </p:nvPicPr>
        <p:blipFill>
          <a:blip r:embed="rId2"/>
          <a:stretch>
            <a:fillRect/>
          </a:stretch>
        </p:blipFill>
        <p:spPr>
          <a:xfrm>
            <a:off x="1275513" y="280433"/>
            <a:ext cx="6607952" cy="5164038"/>
          </a:xfrm>
          <a:prstGeom prst="rect">
            <a:avLst/>
          </a:prstGeom>
        </p:spPr>
      </p:pic>
      <p:pic>
        <p:nvPicPr>
          <p:cNvPr id="7" name="Grafik 6">
            <a:extLst>
              <a:ext uri="{FF2B5EF4-FFF2-40B4-BE49-F238E27FC236}">
                <a16:creationId xmlns:a16="http://schemas.microsoft.com/office/drawing/2014/main" id="{C73DD3EA-D233-6C5B-6A6D-698A54A79FB1}"/>
              </a:ext>
            </a:extLst>
          </p:cNvPr>
          <p:cNvPicPr>
            <a:picLocks noChangeAspect="1"/>
          </p:cNvPicPr>
          <p:nvPr/>
        </p:nvPicPr>
        <p:blipFill>
          <a:blip r:embed="rId3"/>
          <a:stretch>
            <a:fillRect/>
          </a:stretch>
        </p:blipFill>
        <p:spPr>
          <a:xfrm>
            <a:off x="4499992" y="3855070"/>
            <a:ext cx="3368495" cy="1836581"/>
          </a:xfrm>
          <a:prstGeom prst="rect">
            <a:avLst/>
          </a:prstGeom>
        </p:spPr>
      </p:pic>
      <p:sp>
        <p:nvSpPr>
          <p:cNvPr id="8" name="Textfeld 7">
            <a:extLst>
              <a:ext uri="{FF2B5EF4-FFF2-40B4-BE49-F238E27FC236}">
                <a16:creationId xmlns:a16="http://schemas.microsoft.com/office/drawing/2014/main" id="{75414628-0E03-6345-4D1C-7B7C8F044C75}"/>
              </a:ext>
            </a:extLst>
          </p:cNvPr>
          <p:cNvSpPr txBox="1"/>
          <p:nvPr/>
        </p:nvSpPr>
        <p:spPr>
          <a:xfrm>
            <a:off x="3203848" y="5877272"/>
            <a:ext cx="5544616" cy="369332"/>
          </a:xfrm>
          <a:prstGeom prst="rect">
            <a:avLst/>
          </a:prstGeom>
          <a:noFill/>
        </p:spPr>
        <p:txBody>
          <a:bodyPr wrap="square" rtlCol="0">
            <a:spAutoFit/>
          </a:bodyPr>
          <a:lstStyle/>
          <a:p>
            <a:r>
              <a:rPr lang="de-DE" dirty="0"/>
              <a:t>Imminentes Risiko nach proximaler Humerusfraktur</a:t>
            </a:r>
          </a:p>
        </p:txBody>
      </p:sp>
      <p:sp>
        <p:nvSpPr>
          <p:cNvPr id="9" name="Textfeld 8">
            <a:extLst>
              <a:ext uri="{FF2B5EF4-FFF2-40B4-BE49-F238E27FC236}">
                <a16:creationId xmlns:a16="http://schemas.microsoft.com/office/drawing/2014/main" id="{178F763B-561D-9034-6719-0DF8F3C3A853}"/>
              </a:ext>
            </a:extLst>
          </p:cNvPr>
          <p:cNvSpPr txBox="1"/>
          <p:nvPr/>
        </p:nvSpPr>
        <p:spPr>
          <a:xfrm>
            <a:off x="73855" y="1384789"/>
            <a:ext cx="1162595" cy="2031325"/>
          </a:xfrm>
          <a:prstGeom prst="rect">
            <a:avLst/>
          </a:prstGeom>
          <a:noFill/>
        </p:spPr>
        <p:txBody>
          <a:bodyPr wrap="square" rtlCol="0">
            <a:spAutoFit/>
          </a:bodyPr>
          <a:lstStyle/>
          <a:p>
            <a:r>
              <a:rPr lang="de-DE" dirty="0"/>
              <a:t>* und ** auch für jüngere relevant</a:t>
            </a:r>
          </a:p>
          <a:p>
            <a:r>
              <a:rPr lang="de-DE" dirty="0"/>
              <a:t>*** hohes imminentes Risiko </a:t>
            </a:r>
          </a:p>
        </p:txBody>
      </p:sp>
    </p:spTree>
    <p:extLst>
      <p:ext uri="{BB962C8B-B14F-4D97-AF65-F5344CB8AC3E}">
        <p14:creationId xmlns:p14="http://schemas.microsoft.com/office/powerpoint/2010/main" val="1298514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76AA5-E290-B1A0-340A-E5B96BE87071}"/>
            </a:ext>
          </a:extLst>
        </p:cNvPr>
        <p:cNvGrpSpPr/>
        <p:nvPr/>
      </p:nvGrpSpPr>
      <p:grpSpPr>
        <a:xfrm>
          <a:off x="0" y="0"/>
          <a:ext cx="0" cy="0"/>
          <a:chOff x="0" y="0"/>
          <a:chExt cx="0" cy="0"/>
        </a:xfrm>
      </p:grpSpPr>
      <p:sp>
        <p:nvSpPr>
          <p:cNvPr id="2" name="Inhaltsplatzhalter 1">
            <a:extLst>
              <a:ext uri="{FF2B5EF4-FFF2-40B4-BE49-F238E27FC236}">
                <a16:creationId xmlns:a16="http://schemas.microsoft.com/office/drawing/2014/main" id="{CC647347-5590-C499-5D5A-95E9FF695A0A}"/>
              </a:ext>
            </a:extLst>
          </p:cNvPr>
          <p:cNvSpPr>
            <a:spLocks noGrp="1"/>
          </p:cNvSpPr>
          <p:nvPr>
            <p:ph sz="quarter" idx="1"/>
          </p:nvPr>
        </p:nvSpPr>
        <p:spPr>
          <a:xfrm>
            <a:off x="158824" y="1040022"/>
            <a:ext cx="8229600" cy="4823524"/>
          </a:xfrm>
        </p:spPr>
        <p:txBody>
          <a:bodyPr/>
          <a:lstStyle/>
          <a:p>
            <a:r>
              <a:rPr lang="de-DE" sz="2400" dirty="0"/>
              <a:t>Mehrfach gestürzt: 2,0</a:t>
            </a:r>
          </a:p>
          <a:p>
            <a:r>
              <a:rPr lang="de-DE" sz="2400" dirty="0"/>
              <a:t>Rauchen 1,5 (COPD zählt nicht extra)</a:t>
            </a:r>
          </a:p>
          <a:p>
            <a:r>
              <a:rPr lang="de-DE" sz="2400" dirty="0"/>
              <a:t>Können sie abgestellt werden? - Falls nein:</a:t>
            </a:r>
          </a:p>
          <a:p>
            <a:r>
              <a:rPr lang="de-DE" sz="2400" dirty="0"/>
              <a:t>Stammen aus verschiedenen Kategorien: wird miteinander multipliziert (immer nur die beiden stärksten)</a:t>
            </a:r>
          </a:p>
          <a:p>
            <a:r>
              <a:rPr lang="de-DE" sz="2400" dirty="0"/>
              <a:t>Zutreffender Risikofaktor 3</a:t>
            </a:r>
          </a:p>
          <a:p>
            <a:r>
              <a:rPr lang="de-DE" sz="2400" dirty="0"/>
              <a:t>Im Diagramm liegt Basisrisiko bei ca. 1%, also hat er Risiko von ca. 3% für eine Wirbelkörper- oder proximale Femurfraktur in den nächsten 3 Jahren</a:t>
            </a:r>
          </a:p>
          <a:p>
            <a:endParaRPr lang="de-DE" sz="2400" dirty="0"/>
          </a:p>
          <a:p>
            <a:pPr marL="0" indent="0">
              <a:buNone/>
            </a:pPr>
            <a:endParaRPr lang="de-DE" sz="2400" dirty="0"/>
          </a:p>
          <a:p>
            <a:endParaRPr lang="de-DE" dirty="0"/>
          </a:p>
        </p:txBody>
      </p:sp>
      <p:sp>
        <p:nvSpPr>
          <p:cNvPr id="3" name="Titel 2">
            <a:extLst>
              <a:ext uri="{FF2B5EF4-FFF2-40B4-BE49-F238E27FC236}">
                <a16:creationId xmlns:a16="http://schemas.microsoft.com/office/drawing/2014/main" id="{FB99CF73-21B7-3924-8B73-E98FA5A1B7E8}"/>
              </a:ext>
            </a:extLst>
          </p:cNvPr>
          <p:cNvSpPr>
            <a:spLocks noGrp="1"/>
          </p:cNvSpPr>
          <p:nvPr>
            <p:ph type="title"/>
          </p:nvPr>
        </p:nvSpPr>
        <p:spPr/>
        <p:txBody>
          <a:bodyPr>
            <a:normAutofit/>
          </a:bodyPr>
          <a:lstStyle/>
          <a:p>
            <a:pPr algn="ctr"/>
            <a:r>
              <a:rPr lang="de-DE" sz="3200" dirty="0"/>
              <a:t>Zurück zum Fallbeispiel</a:t>
            </a:r>
          </a:p>
        </p:txBody>
      </p:sp>
    </p:spTree>
    <p:extLst>
      <p:ext uri="{BB962C8B-B14F-4D97-AF65-F5344CB8AC3E}">
        <p14:creationId xmlns:p14="http://schemas.microsoft.com/office/powerpoint/2010/main" val="2514505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5FAE4-645E-9735-0710-18B0F27B4387}"/>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38E3803-9412-3365-9101-7C2F1572DB4F}"/>
              </a:ext>
            </a:extLst>
          </p:cNvPr>
          <p:cNvSpPr>
            <a:spLocks noGrp="1"/>
          </p:cNvSpPr>
          <p:nvPr>
            <p:ph type="sldNum" sz="quarter" idx="11"/>
          </p:nvPr>
        </p:nvSpPr>
        <p:spPr/>
        <p:txBody>
          <a:bodyPr/>
          <a:lstStyle/>
          <a:p>
            <a:fld id="{E8D5958F-80EB-4432-8C60-3B612FF06901}" type="slidenum">
              <a:rPr lang="de-DE" smtClean="0"/>
              <a:pPr/>
              <a:t>15</a:t>
            </a:fld>
            <a:endParaRPr lang="de-DE"/>
          </a:p>
        </p:txBody>
      </p:sp>
      <p:pic>
        <p:nvPicPr>
          <p:cNvPr id="4" name="Grafik 3">
            <a:extLst>
              <a:ext uri="{FF2B5EF4-FFF2-40B4-BE49-F238E27FC236}">
                <a16:creationId xmlns:a16="http://schemas.microsoft.com/office/drawing/2014/main" id="{4631FC1F-9B84-F98A-60B9-376CC7DCB82A}"/>
              </a:ext>
            </a:extLst>
          </p:cNvPr>
          <p:cNvPicPr>
            <a:picLocks noChangeAspect="1"/>
          </p:cNvPicPr>
          <p:nvPr/>
        </p:nvPicPr>
        <p:blipFill>
          <a:blip r:embed="rId2"/>
          <a:stretch>
            <a:fillRect/>
          </a:stretch>
        </p:blipFill>
        <p:spPr>
          <a:xfrm>
            <a:off x="1749690" y="223240"/>
            <a:ext cx="5644620" cy="5280920"/>
          </a:xfrm>
          <a:prstGeom prst="rect">
            <a:avLst/>
          </a:prstGeom>
        </p:spPr>
      </p:pic>
      <p:sp>
        <p:nvSpPr>
          <p:cNvPr id="5" name="Textfeld 4">
            <a:extLst>
              <a:ext uri="{FF2B5EF4-FFF2-40B4-BE49-F238E27FC236}">
                <a16:creationId xmlns:a16="http://schemas.microsoft.com/office/drawing/2014/main" id="{50CF3C8B-15AE-D4F9-0BE5-C15881A2547A}"/>
              </a:ext>
            </a:extLst>
          </p:cNvPr>
          <p:cNvSpPr txBox="1"/>
          <p:nvPr/>
        </p:nvSpPr>
        <p:spPr>
          <a:xfrm>
            <a:off x="1586739" y="5504160"/>
            <a:ext cx="6057381" cy="1200329"/>
          </a:xfrm>
          <a:prstGeom prst="rect">
            <a:avLst/>
          </a:prstGeom>
          <a:noFill/>
        </p:spPr>
        <p:txBody>
          <a:bodyPr wrap="square" rtlCol="0">
            <a:spAutoFit/>
          </a:bodyPr>
          <a:lstStyle/>
          <a:p>
            <a:r>
              <a:rPr lang="de-DE" dirty="0">
                <a:solidFill>
                  <a:srgbClr val="000000"/>
                </a:solidFill>
                <a:latin typeface="Calibri" panose="020F0502020204030204" pitchFamily="34" charset="0"/>
              </a:rPr>
              <a:t>Glüer, Claus-C., Klaus Engelke, and Friederike Thomasius. "Das Konzept des DVO Frakturrisikorechners." Osteologie (2023) im Paper Graphik zu Inzidenz von </a:t>
            </a:r>
            <a:r>
              <a:rPr lang="de-DE" dirty="0" err="1">
                <a:solidFill>
                  <a:srgbClr val="000000"/>
                </a:solidFill>
                <a:latin typeface="Calibri" panose="020F0502020204030204" pitchFamily="34" charset="0"/>
              </a:rPr>
              <a:t>Hüft-oder</a:t>
            </a:r>
            <a:r>
              <a:rPr lang="de-DE" dirty="0">
                <a:solidFill>
                  <a:srgbClr val="000000"/>
                </a:solidFill>
                <a:latin typeface="Calibri" panose="020F0502020204030204" pitchFamily="34" charset="0"/>
              </a:rPr>
              <a:t> Wirbelkörperfraktur in Deutschland </a:t>
            </a:r>
            <a:endParaRPr lang="de-DE" dirty="0"/>
          </a:p>
        </p:txBody>
      </p:sp>
    </p:spTree>
    <p:extLst>
      <p:ext uri="{BB962C8B-B14F-4D97-AF65-F5344CB8AC3E}">
        <p14:creationId xmlns:p14="http://schemas.microsoft.com/office/powerpoint/2010/main" val="3092193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E1D26-7636-5D68-F783-C1889E2C143D}"/>
            </a:ext>
          </a:extLst>
        </p:cNvPr>
        <p:cNvGrpSpPr/>
        <p:nvPr/>
      </p:nvGrpSpPr>
      <p:grpSpPr>
        <a:xfrm>
          <a:off x="0" y="0"/>
          <a:ext cx="0" cy="0"/>
          <a:chOff x="0" y="0"/>
          <a:chExt cx="0" cy="0"/>
        </a:xfrm>
      </p:grpSpPr>
      <p:sp>
        <p:nvSpPr>
          <p:cNvPr id="81" name="object 21">
            <a:extLst>
              <a:ext uri="{FF2B5EF4-FFF2-40B4-BE49-F238E27FC236}">
                <a16:creationId xmlns:a16="http://schemas.microsoft.com/office/drawing/2014/main" id="{EA45BE2E-E72D-98BE-36B8-33826F18FC77}"/>
              </a:ext>
            </a:extLst>
          </p:cNvPr>
          <p:cNvSpPr txBox="1"/>
          <p:nvPr/>
        </p:nvSpPr>
        <p:spPr>
          <a:xfrm>
            <a:off x="395536" y="260647"/>
            <a:ext cx="7548027" cy="291540"/>
          </a:xfrm>
          <a:prstGeom prst="rect">
            <a:avLst/>
          </a:prstGeom>
        </p:spPr>
        <p:txBody>
          <a:bodyPr vert="horz" wrap="square" lIns="0" tIns="14400" rIns="0" bIns="0" rtlCol="0">
            <a:spAutoFit/>
          </a:bodyPr>
          <a:lstStyle/>
          <a:p>
            <a:pPr marL="12700">
              <a:lnSpc>
                <a:spcPct val="100000"/>
              </a:lnSpc>
              <a:spcBef>
                <a:spcPts val="100"/>
              </a:spcBef>
            </a:pPr>
            <a:r>
              <a:rPr lang="de-DE" b="1" spc="-30" dirty="0">
                <a:latin typeface="Arial" panose="020B0604020202020204" pitchFamily="34" charset="0"/>
                <a:cs typeface="Arial" panose="020B0604020202020204" pitchFamily="34" charset="0"/>
              </a:rPr>
              <a:t>Diagnostischer Algorithmus</a:t>
            </a:r>
            <a:r>
              <a:rPr lang="de-DE" b="1" spc="-25" dirty="0">
                <a:latin typeface="Arial" panose="020B0604020202020204" pitchFamily="34" charset="0"/>
                <a:cs typeface="Arial" panose="020B0604020202020204" pitchFamily="34" charset="0"/>
              </a:rPr>
              <a:t> </a:t>
            </a:r>
            <a:r>
              <a:rPr lang="de-DE" b="1" spc="-10" dirty="0">
                <a:latin typeface="Arial" panose="020B0604020202020204" pitchFamily="34" charset="0"/>
                <a:cs typeface="Arial" panose="020B0604020202020204" pitchFamily="34" charset="0"/>
              </a:rPr>
              <a:t>für</a:t>
            </a:r>
            <a:r>
              <a:rPr lang="de-DE" b="1" spc="-30" dirty="0">
                <a:latin typeface="Arial" panose="020B0604020202020204" pitchFamily="34" charset="0"/>
                <a:cs typeface="Arial" panose="020B0604020202020204" pitchFamily="34" charset="0"/>
              </a:rPr>
              <a:t> </a:t>
            </a:r>
            <a:r>
              <a:rPr lang="de-DE" b="1" spc="-20" dirty="0">
                <a:latin typeface="Arial" panose="020B0604020202020204" pitchFamily="34" charset="0"/>
                <a:cs typeface="Arial" panose="020B0604020202020204" pitchFamily="34" charset="0"/>
              </a:rPr>
              <a:t>die</a:t>
            </a:r>
            <a:r>
              <a:rPr lang="de-DE" b="1" spc="-25" dirty="0">
                <a:latin typeface="Arial" panose="020B0604020202020204" pitchFamily="34" charset="0"/>
                <a:cs typeface="Arial" panose="020B0604020202020204" pitchFamily="34" charset="0"/>
              </a:rPr>
              <a:t> Hausarztpraxis</a:t>
            </a:r>
            <a:endParaRPr lang="de-DE" b="1" dirty="0">
              <a:latin typeface="Arial" panose="020B0604020202020204" pitchFamily="34" charset="0"/>
              <a:cs typeface="Arial" panose="020B0604020202020204" pitchFamily="34" charset="0"/>
            </a:endParaRPr>
          </a:p>
        </p:txBody>
      </p:sp>
      <p:sp>
        <p:nvSpPr>
          <p:cNvPr id="82" name="object 22">
            <a:extLst>
              <a:ext uri="{FF2B5EF4-FFF2-40B4-BE49-F238E27FC236}">
                <a16:creationId xmlns:a16="http://schemas.microsoft.com/office/drawing/2014/main" id="{24FC3EBA-6073-ECC2-0C45-2766A851CD5C}"/>
              </a:ext>
            </a:extLst>
          </p:cNvPr>
          <p:cNvSpPr txBox="1"/>
          <p:nvPr/>
        </p:nvSpPr>
        <p:spPr>
          <a:xfrm>
            <a:off x="422166" y="636457"/>
            <a:ext cx="3911868" cy="645680"/>
          </a:xfrm>
          <a:prstGeom prst="rect">
            <a:avLst/>
          </a:prstGeom>
          <a:solidFill>
            <a:srgbClr val="B1EDEA"/>
          </a:solidFill>
        </p:spPr>
        <p:txBody>
          <a:bodyPr vert="horz" wrap="square" lIns="0" tIns="0" rIns="0" bIns="0" rtlCol="0" anchor="ctr" anchorCtr="0">
            <a:noAutofit/>
          </a:bodyPr>
          <a:lstStyle/>
          <a:p>
            <a:pPr marL="229235" algn="ctr">
              <a:lnSpc>
                <a:spcPct val="100000"/>
              </a:lnSpc>
              <a:spcBef>
                <a:spcPts val="894"/>
              </a:spcBef>
            </a:pPr>
            <a:r>
              <a:rPr lang="de-DE" sz="1600" dirty="0">
                <a:latin typeface="Arial" panose="020B0604020202020204" pitchFamily="34" charset="0"/>
                <a:cs typeface="Arial" panose="020B0604020202020204" pitchFamily="34" charset="0"/>
              </a:rPr>
              <a:t>Kein</a:t>
            </a:r>
            <a:r>
              <a:rPr lang="de-DE" sz="1600" spc="7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Hinweis</a:t>
            </a:r>
            <a:r>
              <a:rPr lang="de-DE" sz="1600" spc="75"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auf</a:t>
            </a:r>
            <a:r>
              <a:rPr lang="de-DE" sz="1600" spc="7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erhöhtes</a:t>
            </a:r>
            <a:r>
              <a:rPr lang="de-DE" sz="1600" spc="7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Risiko</a:t>
            </a:r>
            <a:endParaRPr lang="de-DE" sz="1600" dirty="0">
              <a:latin typeface="Arial" panose="020B0604020202020204" pitchFamily="34" charset="0"/>
              <a:cs typeface="Arial" panose="020B0604020202020204" pitchFamily="34" charset="0"/>
            </a:endParaRPr>
          </a:p>
        </p:txBody>
      </p:sp>
      <p:sp>
        <p:nvSpPr>
          <p:cNvPr id="83" name="object 23">
            <a:extLst>
              <a:ext uri="{FF2B5EF4-FFF2-40B4-BE49-F238E27FC236}">
                <a16:creationId xmlns:a16="http://schemas.microsoft.com/office/drawing/2014/main" id="{16BA8A04-684C-1C1C-5E0D-EBCE8F0D8112}"/>
              </a:ext>
            </a:extLst>
          </p:cNvPr>
          <p:cNvSpPr txBox="1"/>
          <p:nvPr/>
        </p:nvSpPr>
        <p:spPr>
          <a:xfrm>
            <a:off x="1094231" y="2717438"/>
            <a:ext cx="4523222" cy="645458"/>
          </a:xfrm>
          <a:prstGeom prst="rect">
            <a:avLst/>
          </a:prstGeom>
          <a:solidFill>
            <a:srgbClr val="B1EDEA"/>
          </a:solidFill>
        </p:spPr>
        <p:txBody>
          <a:bodyPr vert="horz" wrap="square" lIns="0" tIns="0" rIns="0" bIns="0" rtlCol="0" anchor="ctr" anchorCtr="0">
            <a:noAutofit/>
          </a:bodyPr>
          <a:lstStyle/>
          <a:p>
            <a:pPr marL="120014" algn="ctr">
              <a:lnSpc>
                <a:spcPct val="100000"/>
              </a:lnSpc>
              <a:spcBef>
                <a:spcPts val="894"/>
              </a:spcBef>
            </a:pPr>
            <a:r>
              <a:rPr lang="de-DE" sz="1600" spc="-10">
                <a:latin typeface="Arial" panose="020B0604020202020204" pitchFamily="34" charset="0"/>
                <a:cs typeface="Arial" panose="020B0604020202020204" pitchFamily="34" charset="0"/>
              </a:rPr>
              <a:t>DXA-</a:t>
            </a:r>
            <a:r>
              <a:rPr lang="de-DE" sz="1600">
                <a:latin typeface="Arial" panose="020B0604020202020204" pitchFamily="34" charset="0"/>
                <a:cs typeface="Arial" panose="020B0604020202020204" pitchFamily="34" charset="0"/>
              </a:rPr>
              <a:t>Messung</a:t>
            </a:r>
            <a:r>
              <a:rPr lang="de-DE" sz="1600" spc="9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und</a:t>
            </a:r>
            <a:r>
              <a:rPr lang="de-DE" sz="1600" spc="9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erneute</a:t>
            </a:r>
            <a:r>
              <a:rPr lang="de-DE" sz="1600" spc="10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Risikokalkulation</a:t>
            </a:r>
            <a:endParaRPr lang="de-DE" sz="1600">
              <a:latin typeface="Arial" panose="020B0604020202020204" pitchFamily="34" charset="0"/>
              <a:cs typeface="Arial" panose="020B0604020202020204" pitchFamily="34" charset="0"/>
            </a:endParaRPr>
          </a:p>
        </p:txBody>
      </p:sp>
      <p:sp>
        <p:nvSpPr>
          <p:cNvPr id="84" name="object 24">
            <a:extLst>
              <a:ext uri="{FF2B5EF4-FFF2-40B4-BE49-F238E27FC236}">
                <a16:creationId xmlns:a16="http://schemas.microsoft.com/office/drawing/2014/main" id="{F82BC8B7-A37F-16FA-102F-E67DD9DA22B7}"/>
              </a:ext>
            </a:extLst>
          </p:cNvPr>
          <p:cNvSpPr txBox="1"/>
          <p:nvPr/>
        </p:nvSpPr>
        <p:spPr>
          <a:xfrm>
            <a:off x="1081017" y="3767297"/>
            <a:ext cx="2015205" cy="414465"/>
          </a:xfrm>
          <a:prstGeom prst="rect">
            <a:avLst/>
          </a:prstGeom>
          <a:solidFill>
            <a:srgbClr val="B1EDEA"/>
          </a:solidFill>
        </p:spPr>
        <p:txBody>
          <a:bodyPr vert="horz" wrap="square" lIns="0" tIns="0" rIns="0" bIns="0" rtlCol="0" anchor="ctr" anchorCtr="0">
            <a:noAutofit/>
          </a:bodyPr>
          <a:lstStyle/>
          <a:p>
            <a:pPr marL="189865" algn="ctr">
              <a:lnSpc>
                <a:spcPct val="100000"/>
              </a:lnSpc>
              <a:spcBef>
                <a:spcPts val="380"/>
              </a:spcBef>
            </a:pPr>
            <a:r>
              <a:rPr lang="de-DE" sz="1600" dirty="0">
                <a:latin typeface="Arial" panose="020B0604020202020204" pitchFamily="34" charset="0"/>
                <a:cs typeface="Arial" panose="020B0604020202020204" pitchFamily="34" charset="0"/>
              </a:rPr>
              <a:t>&lt;</a:t>
            </a:r>
            <a:r>
              <a:rPr lang="de-DE" sz="1600" spc="35"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3 %/3</a:t>
            </a:r>
            <a:r>
              <a:rPr lang="de-DE" sz="1600" spc="40"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Jahre</a:t>
            </a:r>
            <a:endParaRPr lang="de-DE" sz="1600" dirty="0">
              <a:latin typeface="Arial" panose="020B0604020202020204" pitchFamily="34" charset="0"/>
              <a:cs typeface="Arial" panose="020B0604020202020204" pitchFamily="34" charset="0"/>
            </a:endParaRPr>
          </a:p>
        </p:txBody>
      </p:sp>
      <p:sp>
        <p:nvSpPr>
          <p:cNvPr id="85" name="object 25">
            <a:extLst>
              <a:ext uri="{FF2B5EF4-FFF2-40B4-BE49-F238E27FC236}">
                <a16:creationId xmlns:a16="http://schemas.microsoft.com/office/drawing/2014/main" id="{3C44F8F8-8BB7-5493-0142-B7589A81304F}"/>
              </a:ext>
            </a:extLst>
          </p:cNvPr>
          <p:cNvSpPr txBox="1"/>
          <p:nvPr/>
        </p:nvSpPr>
        <p:spPr>
          <a:xfrm>
            <a:off x="3616285" y="3767297"/>
            <a:ext cx="2015205" cy="414465"/>
          </a:xfrm>
          <a:prstGeom prst="rect">
            <a:avLst/>
          </a:prstGeom>
          <a:solidFill>
            <a:srgbClr val="B1EDEA"/>
          </a:solidFill>
        </p:spPr>
        <p:txBody>
          <a:bodyPr vert="horz" wrap="square" lIns="0" tIns="0" rIns="0" bIns="0" rtlCol="0" anchor="ctr" anchorCtr="0">
            <a:noAutofit/>
          </a:bodyPr>
          <a:lstStyle/>
          <a:p>
            <a:pPr marL="182880" algn="ctr">
              <a:lnSpc>
                <a:spcPct val="100000"/>
              </a:lnSpc>
              <a:spcBef>
                <a:spcPts val="380"/>
              </a:spcBef>
            </a:pPr>
            <a:r>
              <a:rPr lang="de-DE" sz="1600" dirty="0">
                <a:latin typeface="Arial" panose="020B0604020202020204" pitchFamily="34" charset="0"/>
                <a:cs typeface="Arial" panose="020B0604020202020204" pitchFamily="34" charset="0"/>
              </a:rPr>
              <a:t>≥</a:t>
            </a:r>
            <a:r>
              <a:rPr lang="de-DE" sz="1600" spc="5"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3 %/3</a:t>
            </a:r>
            <a:r>
              <a:rPr lang="de-DE" sz="1600" spc="3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Jahre</a:t>
            </a:r>
            <a:endParaRPr lang="de-DE" sz="1600" dirty="0">
              <a:latin typeface="Arial" panose="020B0604020202020204" pitchFamily="34" charset="0"/>
              <a:cs typeface="Arial" panose="020B0604020202020204" pitchFamily="34" charset="0"/>
            </a:endParaRPr>
          </a:p>
        </p:txBody>
      </p:sp>
      <p:sp>
        <p:nvSpPr>
          <p:cNvPr id="86" name="object 26">
            <a:extLst>
              <a:ext uri="{FF2B5EF4-FFF2-40B4-BE49-F238E27FC236}">
                <a16:creationId xmlns:a16="http://schemas.microsoft.com/office/drawing/2014/main" id="{500E2B87-4040-916A-889F-7E4A263E8DC0}"/>
              </a:ext>
            </a:extLst>
          </p:cNvPr>
          <p:cNvSpPr txBox="1"/>
          <p:nvPr/>
        </p:nvSpPr>
        <p:spPr>
          <a:xfrm>
            <a:off x="4835772" y="636458"/>
            <a:ext cx="3911868" cy="645680"/>
          </a:xfrm>
          <a:prstGeom prst="rect">
            <a:avLst/>
          </a:prstGeom>
          <a:solidFill>
            <a:srgbClr val="B1EDEA"/>
          </a:solidFill>
        </p:spPr>
        <p:txBody>
          <a:bodyPr vert="horz" wrap="square" lIns="0" tIns="0" rIns="0" bIns="0" rtlCol="0" anchor="ctr" anchorCtr="0">
            <a:noAutofit/>
          </a:bodyPr>
          <a:lstStyle/>
          <a:p>
            <a:pPr marL="560070" marR="290830" indent="-261620" algn="ctr">
              <a:lnSpc>
                <a:spcPct val="106500"/>
              </a:lnSpc>
              <a:spcBef>
                <a:spcPts val="250"/>
              </a:spcBef>
            </a:pPr>
            <a:r>
              <a:rPr lang="de-DE" sz="1600">
                <a:latin typeface="Arial" panose="020B0604020202020204" pitchFamily="34" charset="0"/>
                <a:cs typeface="Arial" panose="020B0604020202020204" pitchFamily="34" charset="0"/>
              </a:rPr>
              <a:t>Verdacht</a:t>
            </a:r>
            <a:r>
              <a:rPr lang="de-DE" sz="1600" spc="7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auf</a:t>
            </a:r>
            <a:r>
              <a:rPr lang="de-DE" sz="1600" spc="7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erhöhtes</a:t>
            </a:r>
            <a:r>
              <a:rPr lang="de-DE" sz="1600" spc="75">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Risiko:</a:t>
            </a:r>
            <a:r>
              <a:rPr lang="de-DE" sz="1600" spc="50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Risikokalkulation</a:t>
            </a:r>
            <a:endParaRPr lang="de-DE" sz="1600">
              <a:latin typeface="Arial" panose="020B0604020202020204" pitchFamily="34" charset="0"/>
              <a:cs typeface="Arial" panose="020B0604020202020204" pitchFamily="34" charset="0"/>
            </a:endParaRPr>
          </a:p>
        </p:txBody>
      </p:sp>
      <p:sp>
        <p:nvSpPr>
          <p:cNvPr id="87" name="object 27">
            <a:extLst>
              <a:ext uri="{FF2B5EF4-FFF2-40B4-BE49-F238E27FC236}">
                <a16:creationId xmlns:a16="http://schemas.microsoft.com/office/drawing/2014/main" id="{B2EFB725-FD22-8503-D4FA-E7C2204BBD23}"/>
              </a:ext>
            </a:extLst>
          </p:cNvPr>
          <p:cNvSpPr txBox="1"/>
          <p:nvPr/>
        </p:nvSpPr>
        <p:spPr>
          <a:xfrm>
            <a:off x="6123237" y="2717438"/>
            <a:ext cx="2625227" cy="604318"/>
          </a:xfrm>
          <a:prstGeom prst="rect">
            <a:avLst/>
          </a:prstGeom>
          <a:solidFill>
            <a:srgbClr val="F8B886"/>
          </a:solidFill>
        </p:spPr>
        <p:txBody>
          <a:bodyPr vert="horz" wrap="square" lIns="0" tIns="0" rIns="0" bIns="0" rtlCol="0" anchor="ctr" anchorCtr="0">
            <a:noAutofit/>
          </a:bodyPr>
          <a:lstStyle/>
          <a:p>
            <a:pPr marL="199390" marR="159385" indent="-32384" algn="ctr">
              <a:lnSpc>
                <a:spcPct val="106500"/>
              </a:lnSpc>
              <a:spcBef>
                <a:spcPts val="250"/>
              </a:spcBef>
            </a:pPr>
            <a:r>
              <a:rPr lang="de-DE" sz="1600">
                <a:latin typeface="Arial" panose="020B0604020202020204" pitchFamily="34" charset="0"/>
                <a:cs typeface="Arial" panose="020B0604020202020204" pitchFamily="34" charset="0"/>
              </a:rPr>
              <a:t>Andere</a:t>
            </a:r>
            <a:r>
              <a:rPr lang="de-DE" sz="1600" spc="85">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osteoporose-</a:t>
            </a:r>
            <a:r>
              <a:rPr lang="de-DE" sz="1600" spc="50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verdächtige</a:t>
            </a:r>
            <a:r>
              <a:rPr lang="de-DE" sz="1600" spc="15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Fraktur</a:t>
            </a:r>
            <a:endParaRPr lang="de-DE" sz="1600">
              <a:latin typeface="Arial" panose="020B0604020202020204" pitchFamily="34" charset="0"/>
              <a:cs typeface="Arial" panose="020B0604020202020204" pitchFamily="34" charset="0"/>
            </a:endParaRPr>
          </a:p>
        </p:txBody>
      </p:sp>
      <p:sp>
        <p:nvSpPr>
          <p:cNvPr id="88" name="object 28">
            <a:extLst>
              <a:ext uri="{FF2B5EF4-FFF2-40B4-BE49-F238E27FC236}">
                <a16:creationId xmlns:a16="http://schemas.microsoft.com/office/drawing/2014/main" id="{F56EF310-6864-205D-1ECC-C67695974B56}"/>
              </a:ext>
            </a:extLst>
          </p:cNvPr>
          <p:cNvSpPr txBox="1"/>
          <p:nvPr/>
        </p:nvSpPr>
        <p:spPr>
          <a:xfrm>
            <a:off x="6123237" y="3767297"/>
            <a:ext cx="2625227" cy="974879"/>
          </a:xfrm>
          <a:prstGeom prst="rect">
            <a:avLst/>
          </a:prstGeom>
          <a:solidFill>
            <a:srgbClr val="F8B886"/>
          </a:solidFill>
        </p:spPr>
        <p:txBody>
          <a:bodyPr vert="horz" wrap="square" lIns="0" tIns="0" rIns="0" bIns="0" rtlCol="0" anchor="ctr" anchorCtr="0">
            <a:noAutofit/>
          </a:bodyPr>
          <a:lstStyle/>
          <a:p>
            <a:pPr marL="318770" marR="45085" indent="-264160" algn="ctr">
              <a:lnSpc>
                <a:spcPct val="106500"/>
              </a:lnSpc>
              <a:spcBef>
                <a:spcPts val="434"/>
              </a:spcBef>
            </a:pPr>
            <a:r>
              <a:rPr lang="de-DE" sz="1600">
                <a:latin typeface="Arial" panose="020B0604020202020204" pitchFamily="34" charset="0"/>
                <a:cs typeface="Arial" panose="020B0604020202020204" pitchFamily="34" charset="0"/>
              </a:rPr>
              <a:t>Wirbelfraktur</a:t>
            </a:r>
            <a:r>
              <a:rPr lang="de-DE" sz="1600" spc="12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2./3.</a:t>
            </a:r>
            <a:r>
              <a:rPr lang="de-DE" sz="1600" spc="12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Grades</a:t>
            </a:r>
            <a:br>
              <a:rPr lang="de-DE" sz="1600" spc="500">
                <a:latin typeface="Arial" panose="020B0604020202020204" pitchFamily="34" charset="0"/>
                <a:cs typeface="Arial" panose="020B0604020202020204" pitchFamily="34" charset="0"/>
              </a:rPr>
            </a:br>
            <a:r>
              <a:rPr lang="de-DE" sz="1600">
                <a:latin typeface="Arial" panose="020B0604020202020204" pitchFamily="34" charset="0"/>
                <a:cs typeface="Arial" panose="020B0604020202020204" pitchFamily="34" charset="0"/>
              </a:rPr>
              <a:t>oder</a:t>
            </a:r>
            <a:r>
              <a:rPr lang="de-DE" sz="1600" spc="7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multipel,</a:t>
            </a:r>
            <a:br>
              <a:rPr lang="de-DE" sz="1600" spc="-10">
                <a:latin typeface="Arial" panose="020B0604020202020204" pitchFamily="34" charset="0"/>
                <a:cs typeface="Arial" panose="020B0604020202020204" pitchFamily="34" charset="0"/>
              </a:rPr>
            </a:br>
            <a:r>
              <a:rPr lang="de-DE" sz="1600">
                <a:latin typeface="Arial" panose="020B0604020202020204" pitchFamily="34" charset="0"/>
                <a:cs typeface="Arial" panose="020B0604020202020204" pitchFamily="34" charset="0"/>
              </a:rPr>
              <a:t>proximale</a:t>
            </a:r>
            <a:r>
              <a:rPr lang="de-DE" sz="1600" spc="105">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Femurfraktur</a:t>
            </a:r>
            <a:endParaRPr lang="de-DE" sz="1600">
              <a:latin typeface="Arial" panose="020B0604020202020204" pitchFamily="34" charset="0"/>
              <a:cs typeface="Arial" panose="020B0604020202020204" pitchFamily="34" charset="0"/>
            </a:endParaRPr>
          </a:p>
        </p:txBody>
      </p:sp>
      <p:sp>
        <p:nvSpPr>
          <p:cNvPr id="89" name="object 29">
            <a:extLst>
              <a:ext uri="{FF2B5EF4-FFF2-40B4-BE49-F238E27FC236}">
                <a16:creationId xmlns:a16="http://schemas.microsoft.com/office/drawing/2014/main" id="{AB4693EB-CC72-8B9A-97E6-B24DACD7D001}"/>
              </a:ext>
            </a:extLst>
          </p:cNvPr>
          <p:cNvSpPr txBox="1"/>
          <p:nvPr/>
        </p:nvSpPr>
        <p:spPr>
          <a:xfrm>
            <a:off x="1094231" y="5948254"/>
            <a:ext cx="4523222" cy="644400"/>
          </a:xfrm>
          <a:prstGeom prst="rect">
            <a:avLst/>
          </a:prstGeom>
          <a:solidFill>
            <a:srgbClr val="005295"/>
          </a:solidFill>
        </p:spPr>
        <p:txBody>
          <a:bodyPr vert="horz" wrap="square" lIns="0" tIns="0" rIns="0" bIns="0" rtlCol="0" anchor="ctr" anchorCtr="0">
            <a:noAutofit/>
          </a:bodyPr>
          <a:lstStyle/>
          <a:p>
            <a:pPr marL="549910" marR="490855" indent="-51435" algn="ctr">
              <a:lnSpc>
                <a:spcPct val="106500"/>
              </a:lnSpc>
              <a:spcBef>
                <a:spcPts val="250"/>
              </a:spcBef>
            </a:pPr>
            <a:r>
              <a:rPr lang="de-DE" sz="1600">
                <a:solidFill>
                  <a:srgbClr val="FFFFFF"/>
                </a:solidFill>
                <a:latin typeface="Arial" panose="020B0604020202020204" pitchFamily="34" charset="0"/>
                <a:cs typeface="Arial" panose="020B0604020202020204" pitchFamily="34" charset="0"/>
              </a:rPr>
              <a:t>Entscheidung</a:t>
            </a:r>
            <a:r>
              <a:rPr lang="de-DE" sz="1600" spc="125">
                <a:solidFill>
                  <a:srgbClr val="FFFFFF"/>
                </a:solidFill>
                <a:latin typeface="Arial" panose="020B0604020202020204" pitchFamily="34" charset="0"/>
                <a:cs typeface="Arial" panose="020B0604020202020204" pitchFamily="34" charset="0"/>
              </a:rPr>
              <a:t> </a:t>
            </a:r>
            <a:r>
              <a:rPr lang="de-DE" sz="1600">
                <a:solidFill>
                  <a:srgbClr val="FFFFFF"/>
                </a:solidFill>
                <a:latin typeface="Arial" panose="020B0604020202020204" pitchFamily="34" charset="0"/>
                <a:cs typeface="Arial" panose="020B0604020202020204" pitchFamily="34" charset="0"/>
              </a:rPr>
              <a:t>über</a:t>
            </a:r>
            <a:r>
              <a:rPr lang="de-DE" sz="1600" spc="125">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weitere</a:t>
            </a:r>
            <a:r>
              <a:rPr lang="de-DE" sz="1600" spc="500">
                <a:solidFill>
                  <a:srgbClr val="FFFFFF"/>
                </a:solidFill>
                <a:latin typeface="Arial" panose="020B0604020202020204" pitchFamily="34" charset="0"/>
                <a:cs typeface="Arial" panose="020B0604020202020204" pitchFamily="34" charset="0"/>
              </a:rPr>
              <a:t> </a:t>
            </a:r>
            <a:br>
              <a:rPr lang="de-DE" sz="1600" spc="500">
                <a:solidFill>
                  <a:srgbClr val="FFFFFF"/>
                </a:solidFill>
                <a:latin typeface="Arial" panose="020B0604020202020204" pitchFamily="34" charset="0"/>
                <a:cs typeface="Arial" panose="020B0604020202020204" pitchFamily="34" charset="0"/>
              </a:rPr>
            </a:br>
            <a:r>
              <a:rPr lang="de-DE" sz="1600">
                <a:solidFill>
                  <a:srgbClr val="FFFFFF"/>
                </a:solidFill>
                <a:latin typeface="Arial" panose="020B0604020202020204" pitchFamily="34" charset="0"/>
                <a:cs typeface="Arial" panose="020B0604020202020204" pitchFamily="34" charset="0"/>
              </a:rPr>
              <a:t>Diagnostik</a:t>
            </a:r>
            <a:r>
              <a:rPr lang="de-DE" sz="1600" spc="105">
                <a:solidFill>
                  <a:srgbClr val="FFFFFF"/>
                </a:solidFill>
                <a:latin typeface="Arial" panose="020B0604020202020204" pitchFamily="34" charset="0"/>
                <a:cs typeface="Arial" panose="020B0604020202020204" pitchFamily="34" charset="0"/>
              </a:rPr>
              <a:t> </a:t>
            </a:r>
            <a:r>
              <a:rPr lang="de-DE" sz="1600">
                <a:solidFill>
                  <a:srgbClr val="FFFFFF"/>
                </a:solidFill>
                <a:latin typeface="Arial" panose="020B0604020202020204" pitchFamily="34" charset="0"/>
                <a:cs typeface="Arial" panose="020B0604020202020204" pitchFamily="34" charset="0"/>
              </a:rPr>
              <a:t>und</a:t>
            </a:r>
            <a:r>
              <a:rPr lang="de-DE" sz="1600" spc="105">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Therapie</a:t>
            </a:r>
            <a:endParaRPr lang="de-DE" sz="1600">
              <a:latin typeface="Arial" panose="020B0604020202020204" pitchFamily="34" charset="0"/>
              <a:cs typeface="Arial" panose="020B0604020202020204" pitchFamily="34" charset="0"/>
            </a:endParaRPr>
          </a:p>
        </p:txBody>
      </p:sp>
      <p:sp>
        <p:nvSpPr>
          <p:cNvPr id="90" name="object 30">
            <a:extLst>
              <a:ext uri="{FF2B5EF4-FFF2-40B4-BE49-F238E27FC236}">
                <a16:creationId xmlns:a16="http://schemas.microsoft.com/office/drawing/2014/main" id="{5C7C1EEB-5190-9B76-226F-4AF776961C04}"/>
              </a:ext>
            </a:extLst>
          </p:cNvPr>
          <p:cNvSpPr/>
          <p:nvPr/>
        </p:nvSpPr>
        <p:spPr>
          <a:xfrm>
            <a:off x="422166" y="1673819"/>
            <a:ext cx="3911868" cy="633813"/>
          </a:xfrm>
          <a:custGeom>
            <a:avLst/>
            <a:gdLst/>
            <a:ahLst/>
            <a:cxnLst/>
            <a:rect l="l" t="t" r="r" b="b"/>
            <a:pathLst>
              <a:path w="1864995" h="365125">
                <a:moveTo>
                  <a:pt x="1864804" y="0"/>
                </a:moveTo>
                <a:lnTo>
                  <a:pt x="0" y="0"/>
                </a:lnTo>
                <a:lnTo>
                  <a:pt x="0" y="364502"/>
                </a:lnTo>
                <a:lnTo>
                  <a:pt x="1864804" y="364502"/>
                </a:lnTo>
                <a:lnTo>
                  <a:pt x="1864804" y="0"/>
                </a:lnTo>
                <a:close/>
              </a:path>
            </a:pathLst>
          </a:custGeom>
          <a:solidFill>
            <a:srgbClr val="B1EDEA"/>
          </a:solidFill>
        </p:spPr>
        <p:txBody>
          <a:bodyPr wrap="square" lIns="0" tIns="0" rIns="0" bIns="0" rtlCol="0" anchor="ctr" anchorCtr="0"/>
          <a:lstStyle/>
          <a:p>
            <a:pPr algn="ctr"/>
            <a:r>
              <a:rPr lang="de-DE" sz="1600">
                <a:latin typeface="Arial" panose="020B0604020202020204" pitchFamily="34" charset="0"/>
                <a:cs typeface="Arial" panose="020B0604020202020204" pitchFamily="34" charset="0"/>
              </a:rPr>
              <a:t>Reevaluation</a:t>
            </a:r>
            <a:r>
              <a:rPr lang="de-DE" sz="1600" spc="7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nach</a:t>
            </a:r>
            <a:r>
              <a:rPr lang="de-DE" sz="1600" spc="7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5</a:t>
            </a:r>
            <a:r>
              <a:rPr lang="de-DE" sz="1600" spc="7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Jahren</a:t>
            </a:r>
            <a:r>
              <a:rPr lang="de-DE" sz="1600" spc="7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oder</a:t>
            </a:r>
            <a:r>
              <a:rPr lang="de-DE" sz="1600" spc="70">
                <a:latin typeface="Arial" panose="020B0604020202020204" pitchFamily="34" charset="0"/>
                <a:cs typeface="Arial" panose="020B0604020202020204" pitchFamily="34" charset="0"/>
              </a:rPr>
              <a:t> </a:t>
            </a:r>
            <a:r>
              <a:rPr lang="de-DE" sz="1600" spc="-25">
                <a:latin typeface="Arial" panose="020B0604020202020204" pitchFamily="34" charset="0"/>
                <a:cs typeface="Arial" panose="020B0604020202020204" pitchFamily="34" charset="0"/>
              </a:rPr>
              <a:t>bei</a:t>
            </a:r>
            <a:r>
              <a:rPr lang="de-DE" sz="1600" spc="50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neuem</a:t>
            </a:r>
            <a:r>
              <a:rPr lang="de-DE" sz="1600" spc="7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Verdacht</a:t>
            </a:r>
            <a:r>
              <a:rPr lang="de-DE" sz="1600" spc="7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auf</a:t>
            </a:r>
            <a:r>
              <a:rPr lang="de-DE" sz="1600" spc="7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erhöhtes</a:t>
            </a:r>
            <a:r>
              <a:rPr lang="de-DE" sz="1600" spc="75">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Risiko</a:t>
            </a:r>
            <a:endParaRPr lang="de-DE" sz="1600">
              <a:latin typeface="Arial" panose="020B0604020202020204" pitchFamily="34" charset="0"/>
              <a:cs typeface="Arial" panose="020B0604020202020204" pitchFamily="34" charset="0"/>
            </a:endParaRPr>
          </a:p>
        </p:txBody>
      </p:sp>
      <p:sp>
        <p:nvSpPr>
          <p:cNvPr id="92" name="object 32">
            <a:extLst>
              <a:ext uri="{FF2B5EF4-FFF2-40B4-BE49-F238E27FC236}">
                <a16:creationId xmlns:a16="http://schemas.microsoft.com/office/drawing/2014/main" id="{B298B623-5503-28D6-B177-14D7EB21C9E9}"/>
              </a:ext>
            </a:extLst>
          </p:cNvPr>
          <p:cNvSpPr txBox="1"/>
          <p:nvPr/>
        </p:nvSpPr>
        <p:spPr>
          <a:xfrm>
            <a:off x="1094231" y="4573443"/>
            <a:ext cx="2015205" cy="966670"/>
          </a:xfrm>
          <a:prstGeom prst="rect">
            <a:avLst/>
          </a:prstGeom>
          <a:solidFill>
            <a:srgbClr val="005295"/>
          </a:solidFill>
        </p:spPr>
        <p:txBody>
          <a:bodyPr vert="horz" wrap="square" lIns="0" tIns="0" rIns="0" bIns="0" rtlCol="0" anchor="ctr" anchorCtr="0">
            <a:noAutofit/>
          </a:bodyPr>
          <a:lstStyle/>
          <a:p>
            <a:pPr marL="127000" marR="116839" indent="112395" algn="ctr">
              <a:lnSpc>
                <a:spcPct val="106500"/>
              </a:lnSpc>
            </a:pPr>
            <a:r>
              <a:rPr lang="de-DE" sz="1600" spc="-10">
                <a:solidFill>
                  <a:srgbClr val="FFFFFF"/>
                </a:solidFill>
                <a:latin typeface="Arial" panose="020B0604020202020204" pitchFamily="34" charset="0"/>
                <a:cs typeface="Arial" panose="020B0604020202020204" pitchFamily="34" charset="0"/>
              </a:rPr>
              <a:t>Festlegung</a:t>
            </a:r>
            <a:r>
              <a:rPr lang="de-DE" sz="1600" spc="500">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Kontrollintervall</a:t>
            </a:r>
            <a:endParaRPr lang="de-DE" sz="1600">
              <a:latin typeface="Arial" panose="020B0604020202020204" pitchFamily="34" charset="0"/>
              <a:cs typeface="Arial" panose="020B0604020202020204" pitchFamily="34" charset="0"/>
            </a:endParaRPr>
          </a:p>
        </p:txBody>
      </p:sp>
      <p:sp>
        <p:nvSpPr>
          <p:cNvPr id="93" name="object 33">
            <a:extLst>
              <a:ext uri="{FF2B5EF4-FFF2-40B4-BE49-F238E27FC236}">
                <a16:creationId xmlns:a16="http://schemas.microsoft.com/office/drawing/2014/main" id="{97969C7F-15CA-EE34-B4E9-F9EA1B587015}"/>
              </a:ext>
            </a:extLst>
          </p:cNvPr>
          <p:cNvSpPr txBox="1"/>
          <p:nvPr/>
        </p:nvSpPr>
        <p:spPr>
          <a:xfrm>
            <a:off x="3603073" y="4573442"/>
            <a:ext cx="2015205" cy="966671"/>
          </a:xfrm>
          <a:prstGeom prst="rect">
            <a:avLst/>
          </a:prstGeom>
          <a:solidFill>
            <a:srgbClr val="005295"/>
          </a:solidFill>
        </p:spPr>
        <p:txBody>
          <a:bodyPr vert="horz" wrap="square" lIns="0" tIns="0" rIns="0" bIns="0" rtlCol="0" anchor="ctr" anchorCtr="0">
            <a:noAutofit/>
          </a:bodyPr>
          <a:lstStyle/>
          <a:p>
            <a:pPr marL="90805" marR="80645" indent="-2540" algn="ctr">
              <a:lnSpc>
                <a:spcPct val="106500"/>
              </a:lnSpc>
              <a:spcBef>
                <a:spcPts val="434"/>
              </a:spcBef>
            </a:pPr>
            <a:r>
              <a:rPr lang="de-DE" sz="1600" spc="-10">
                <a:solidFill>
                  <a:srgbClr val="FFFFFF"/>
                </a:solidFill>
                <a:latin typeface="Arial" panose="020B0604020202020204" pitchFamily="34" charset="0"/>
                <a:cs typeface="Arial" panose="020B0604020202020204" pitchFamily="34" charset="0"/>
              </a:rPr>
              <a:t>Anamnese,</a:t>
            </a:r>
            <a:r>
              <a:rPr lang="de-DE" sz="1600" spc="500">
                <a:solidFill>
                  <a:srgbClr val="FFFFFF"/>
                </a:solidFill>
                <a:latin typeface="Arial" panose="020B0604020202020204" pitchFamily="34" charset="0"/>
                <a:cs typeface="Arial" panose="020B0604020202020204" pitchFamily="34" charset="0"/>
              </a:rPr>
              <a:t> </a:t>
            </a:r>
            <a:br>
              <a:rPr lang="de-DE" sz="1600" spc="500">
                <a:solidFill>
                  <a:srgbClr val="FFFFFF"/>
                </a:solidFill>
                <a:latin typeface="Arial" panose="020B0604020202020204" pitchFamily="34" charset="0"/>
                <a:cs typeface="Arial" panose="020B0604020202020204" pitchFamily="34" charset="0"/>
              </a:rPr>
            </a:br>
            <a:r>
              <a:rPr lang="de-DE" sz="1600">
                <a:solidFill>
                  <a:srgbClr val="FFFFFF"/>
                </a:solidFill>
                <a:latin typeface="Arial" panose="020B0604020202020204" pitchFamily="34" charset="0"/>
                <a:cs typeface="Arial" panose="020B0604020202020204" pitchFamily="34" charset="0"/>
              </a:rPr>
              <a:t>klinischer</a:t>
            </a:r>
            <a:r>
              <a:rPr lang="de-DE" sz="1600" spc="150">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Befund,</a:t>
            </a:r>
            <a:r>
              <a:rPr lang="de-DE" sz="1600" spc="500">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Basislabor</a:t>
            </a:r>
            <a:endParaRPr lang="de-DE" sz="1600">
              <a:latin typeface="Arial" panose="020B0604020202020204" pitchFamily="34" charset="0"/>
              <a:cs typeface="Arial" panose="020B0604020202020204" pitchFamily="34" charset="0"/>
            </a:endParaRPr>
          </a:p>
        </p:txBody>
      </p:sp>
      <p:sp>
        <p:nvSpPr>
          <p:cNvPr id="94" name="object 34">
            <a:extLst>
              <a:ext uri="{FF2B5EF4-FFF2-40B4-BE49-F238E27FC236}">
                <a16:creationId xmlns:a16="http://schemas.microsoft.com/office/drawing/2014/main" id="{33D6C89D-B20B-122F-F3B4-AB0EBD8DA607}"/>
              </a:ext>
            </a:extLst>
          </p:cNvPr>
          <p:cNvSpPr/>
          <p:nvPr/>
        </p:nvSpPr>
        <p:spPr>
          <a:xfrm>
            <a:off x="4835772" y="1673819"/>
            <a:ext cx="3911868" cy="633813"/>
          </a:xfrm>
          <a:custGeom>
            <a:avLst/>
            <a:gdLst/>
            <a:ahLst/>
            <a:cxnLst/>
            <a:rect l="l" t="t" r="r" b="b"/>
            <a:pathLst>
              <a:path w="1864995" h="365125">
                <a:moveTo>
                  <a:pt x="1864804" y="0"/>
                </a:moveTo>
                <a:lnTo>
                  <a:pt x="0" y="0"/>
                </a:lnTo>
                <a:lnTo>
                  <a:pt x="0" y="364502"/>
                </a:lnTo>
                <a:lnTo>
                  <a:pt x="1864804" y="364502"/>
                </a:lnTo>
                <a:lnTo>
                  <a:pt x="1864804" y="0"/>
                </a:lnTo>
                <a:close/>
              </a:path>
            </a:pathLst>
          </a:custGeom>
          <a:solidFill>
            <a:srgbClr val="005295"/>
          </a:solidFill>
        </p:spPr>
        <p:txBody>
          <a:bodyPr wrap="square" lIns="0" tIns="0" rIns="0" bIns="0" rtlCol="0" anchor="ctr" anchorCtr="0"/>
          <a:lstStyle/>
          <a:p>
            <a:pPr algn="ctr"/>
            <a:r>
              <a:rPr lang="de-DE" sz="1600">
                <a:solidFill>
                  <a:srgbClr val="FFFFFF"/>
                </a:solidFill>
                <a:latin typeface="Arial" panose="020B0604020202020204" pitchFamily="34" charset="0"/>
                <a:cs typeface="Arial" panose="020B0604020202020204" pitchFamily="34" charset="0"/>
              </a:rPr>
              <a:t>Gemeinsame</a:t>
            </a:r>
            <a:r>
              <a:rPr lang="de-DE" sz="1600" spc="114">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Entscheidungsfindung</a:t>
            </a:r>
            <a:endParaRPr lang="de-DE" sz="1600">
              <a:latin typeface="Arial" panose="020B0604020202020204" pitchFamily="34" charset="0"/>
              <a:cs typeface="Arial" panose="020B0604020202020204" pitchFamily="34" charset="0"/>
            </a:endParaRPr>
          </a:p>
        </p:txBody>
      </p:sp>
      <p:sp>
        <p:nvSpPr>
          <p:cNvPr id="97" name="object 38">
            <a:extLst>
              <a:ext uri="{FF2B5EF4-FFF2-40B4-BE49-F238E27FC236}">
                <a16:creationId xmlns:a16="http://schemas.microsoft.com/office/drawing/2014/main" id="{46A14581-5AC7-50BE-0B62-F186112BBEB2}"/>
              </a:ext>
            </a:extLst>
          </p:cNvPr>
          <p:cNvSpPr/>
          <p:nvPr/>
        </p:nvSpPr>
        <p:spPr>
          <a:xfrm>
            <a:off x="2377903" y="1282137"/>
            <a:ext cx="45719" cy="390571"/>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99" name="object 40">
            <a:extLst>
              <a:ext uri="{FF2B5EF4-FFF2-40B4-BE49-F238E27FC236}">
                <a16:creationId xmlns:a16="http://schemas.microsoft.com/office/drawing/2014/main" id="{CC1A5CEA-CCAC-4FFD-44F9-E3E08586AC14}"/>
              </a:ext>
            </a:extLst>
          </p:cNvPr>
          <p:cNvSpPr/>
          <p:nvPr/>
        </p:nvSpPr>
        <p:spPr>
          <a:xfrm flipH="1">
            <a:off x="6745791" y="1282137"/>
            <a:ext cx="45719" cy="390571"/>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01" name="object 42">
            <a:extLst>
              <a:ext uri="{FF2B5EF4-FFF2-40B4-BE49-F238E27FC236}">
                <a16:creationId xmlns:a16="http://schemas.microsoft.com/office/drawing/2014/main" id="{308866FA-9B5B-3E5A-76CA-B1135E8615E9}"/>
              </a:ext>
            </a:extLst>
          </p:cNvPr>
          <p:cNvSpPr/>
          <p:nvPr/>
        </p:nvSpPr>
        <p:spPr>
          <a:xfrm flipH="1">
            <a:off x="5296000" y="2305002"/>
            <a:ext cx="45719" cy="412436"/>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03" name="object 44">
            <a:extLst>
              <a:ext uri="{FF2B5EF4-FFF2-40B4-BE49-F238E27FC236}">
                <a16:creationId xmlns:a16="http://schemas.microsoft.com/office/drawing/2014/main" id="{4B1413D6-0435-1B7F-F347-7E60360DBFEF}"/>
              </a:ext>
            </a:extLst>
          </p:cNvPr>
          <p:cNvSpPr/>
          <p:nvPr/>
        </p:nvSpPr>
        <p:spPr>
          <a:xfrm flipV="1">
            <a:off x="4334034" y="1990161"/>
            <a:ext cx="497067" cy="45719"/>
          </a:xfrm>
          <a:custGeom>
            <a:avLst/>
            <a:gdLst/>
            <a:ahLst/>
            <a:cxnLst/>
            <a:rect l="l" t="t" r="r" b="b"/>
            <a:pathLst>
              <a:path w="165100">
                <a:moveTo>
                  <a:pt x="164630" y="0"/>
                </a:moveTo>
                <a:lnTo>
                  <a:pt x="0" y="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06" name="object 47">
            <a:extLst>
              <a:ext uri="{FF2B5EF4-FFF2-40B4-BE49-F238E27FC236}">
                <a16:creationId xmlns:a16="http://schemas.microsoft.com/office/drawing/2014/main" id="{32438182-7797-EFEE-A2BD-9C1F1F8FAD9E}"/>
              </a:ext>
            </a:extLst>
          </p:cNvPr>
          <p:cNvSpPr/>
          <p:nvPr/>
        </p:nvSpPr>
        <p:spPr>
          <a:xfrm flipH="1">
            <a:off x="2042377" y="3354859"/>
            <a:ext cx="45719" cy="410482"/>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09" name="object 50">
            <a:extLst>
              <a:ext uri="{FF2B5EF4-FFF2-40B4-BE49-F238E27FC236}">
                <a16:creationId xmlns:a16="http://schemas.microsoft.com/office/drawing/2014/main" id="{75967E97-09C9-983B-3AA9-2946C4E2FFA6}"/>
              </a:ext>
            </a:extLst>
          </p:cNvPr>
          <p:cNvSpPr/>
          <p:nvPr/>
        </p:nvSpPr>
        <p:spPr>
          <a:xfrm>
            <a:off x="2088095" y="4182872"/>
            <a:ext cx="45719" cy="390570"/>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12" name="object 53">
            <a:extLst>
              <a:ext uri="{FF2B5EF4-FFF2-40B4-BE49-F238E27FC236}">
                <a16:creationId xmlns:a16="http://schemas.microsoft.com/office/drawing/2014/main" id="{8B9BED24-9CDB-947D-FF6E-18129C49B3DB}"/>
              </a:ext>
            </a:extLst>
          </p:cNvPr>
          <p:cNvSpPr/>
          <p:nvPr/>
        </p:nvSpPr>
        <p:spPr>
          <a:xfrm>
            <a:off x="4623445" y="5542068"/>
            <a:ext cx="0" cy="286594"/>
          </a:xfrm>
          <a:custGeom>
            <a:avLst/>
            <a:gdLst/>
            <a:ahLst/>
            <a:cxnLst/>
            <a:rect l="l" t="t" r="r" b="b"/>
            <a:pathLst>
              <a:path h="165100">
                <a:moveTo>
                  <a:pt x="0" y="0"/>
                </a:moveTo>
                <a:lnTo>
                  <a:pt x="0" y="164630"/>
                </a:lnTo>
              </a:path>
            </a:pathLst>
          </a:custGeom>
          <a:ln w="25400">
            <a:solidFill>
              <a:srgbClr val="000000"/>
            </a:solidFill>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13" name="object 54">
            <a:extLst>
              <a:ext uri="{FF2B5EF4-FFF2-40B4-BE49-F238E27FC236}">
                <a16:creationId xmlns:a16="http://schemas.microsoft.com/office/drawing/2014/main" id="{036E4BEE-38EF-AEAB-CDBC-25456775F197}"/>
              </a:ext>
            </a:extLst>
          </p:cNvPr>
          <p:cNvSpPr/>
          <p:nvPr/>
        </p:nvSpPr>
        <p:spPr>
          <a:xfrm>
            <a:off x="4555465" y="5793677"/>
            <a:ext cx="137188" cy="155422"/>
          </a:xfrm>
          <a:custGeom>
            <a:avLst/>
            <a:gdLst/>
            <a:ahLst/>
            <a:cxnLst/>
            <a:rect l="l" t="t" r="r" b="b"/>
            <a:pathLst>
              <a:path w="65405" h="89534">
                <a:moveTo>
                  <a:pt x="64820" y="0"/>
                </a:moveTo>
                <a:lnTo>
                  <a:pt x="0" y="0"/>
                </a:lnTo>
                <a:lnTo>
                  <a:pt x="32410" y="89052"/>
                </a:lnTo>
                <a:lnTo>
                  <a:pt x="64820" y="0"/>
                </a:lnTo>
                <a:close/>
              </a:path>
            </a:pathLst>
          </a:custGeom>
          <a:solidFill>
            <a:srgbClr val="000000"/>
          </a:solidFill>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15" name="object 56">
            <a:extLst>
              <a:ext uri="{FF2B5EF4-FFF2-40B4-BE49-F238E27FC236}">
                <a16:creationId xmlns:a16="http://schemas.microsoft.com/office/drawing/2014/main" id="{A68587AF-7BB7-CE02-5B02-0BEE6CD932E9}"/>
              </a:ext>
            </a:extLst>
          </p:cNvPr>
          <p:cNvSpPr/>
          <p:nvPr/>
        </p:nvSpPr>
        <p:spPr>
          <a:xfrm>
            <a:off x="4623444" y="3354858"/>
            <a:ext cx="45719" cy="410483"/>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18" name="object 59">
            <a:extLst>
              <a:ext uri="{FF2B5EF4-FFF2-40B4-BE49-F238E27FC236}">
                <a16:creationId xmlns:a16="http://schemas.microsoft.com/office/drawing/2014/main" id="{DB9A81C0-42F4-B583-9807-517840B0756A}"/>
              </a:ext>
            </a:extLst>
          </p:cNvPr>
          <p:cNvSpPr/>
          <p:nvPr/>
        </p:nvSpPr>
        <p:spPr>
          <a:xfrm flipH="1">
            <a:off x="4577726" y="4182871"/>
            <a:ext cx="45719" cy="388615"/>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21" name="object 62">
            <a:extLst>
              <a:ext uri="{FF2B5EF4-FFF2-40B4-BE49-F238E27FC236}">
                <a16:creationId xmlns:a16="http://schemas.microsoft.com/office/drawing/2014/main" id="{5C668EAC-DD7E-98C3-A0FE-C4AFE9F3B497}"/>
              </a:ext>
            </a:extLst>
          </p:cNvPr>
          <p:cNvSpPr/>
          <p:nvPr/>
        </p:nvSpPr>
        <p:spPr>
          <a:xfrm flipV="1">
            <a:off x="5617454" y="2988000"/>
            <a:ext cx="506774" cy="45719"/>
          </a:xfrm>
          <a:custGeom>
            <a:avLst/>
            <a:gdLst/>
            <a:ahLst/>
            <a:cxnLst/>
            <a:rect l="l" t="t" r="r" b="b"/>
            <a:pathLst>
              <a:path w="165100">
                <a:moveTo>
                  <a:pt x="164630" y="0"/>
                </a:moveTo>
                <a:lnTo>
                  <a:pt x="0" y="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24" name="object 65">
            <a:extLst>
              <a:ext uri="{FF2B5EF4-FFF2-40B4-BE49-F238E27FC236}">
                <a16:creationId xmlns:a16="http://schemas.microsoft.com/office/drawing/2014/main" id="{363B63CD-37D7-D7DC-2D12-C1BAE949B1E8}"/>
              </a:ext>
            </a:extLst>
          </p:cNvPr>
          <p:cNvSpPr/>
          <p:nvPr/>
        </p:nvSpPr>
        <p:spPr>
          <a:xfrm>
            <a:off x="5341711" y="3362896"/>
            <a:ext cx="2071145" cy="397882"/>
          </a:xfrm>
          <a:custGeom>
            <a:avLst/>
            <a:gdLst/>
            <a:ahLst/>
            <a:cxnLst/>
            <a:rect l="l" t="t" r="r" b="b"/>
            <a:pathLst>
              <a:path w="987425" h="164465">
                <a:moveTo>
                  <a:pt x="987247" y="164198"/>
                </a:moveTo>
                <a:lnTo>
                  <a:pt x="987247" y="103428"/>
                </a:lnTo>
                <a:lnTo>
                  <a:pt x="0" y="103428"/>
                </a:lnTo>
                <a:lnTo>
                  <a:pt x="0" y="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27" name="object 68">
            <a:extLst>
              <a:ext uri="{FF2B5EF4-FFF2-40B4-BE49-F238E27FC236}">
                <a16:creationId xmlns:a16="http://schemas.microsoft.com/office/drawing/2014/main" id="{5FF6811E-74E7-C66C-9DDB-1F5B37BB65AD}"/>
              </a:ext>
            </a:extLst>
          </p:cNvPr>
          <p:cNvSpPr/>
          <p:nvPr/>
        </p:nvSpPr>
        <p:spPr>
          <a:xfrm>
            <a:off x="5617453" y="4742176"/>
            <a:ext cx="1796071" cy="311947"/>
          </a:xfrm>
          <a:custGeom>
            <a:avLst/>
            <a:gdLst/>
            <a:ahLst/>
            <a:cxnLst/>
            <a:rect l="l" t="t" r="r" b="b"/>
            <a:pathLst>
              <a:path w="779779" h="179704">
                <a:moveTo>
                  <a:pt x="779284" y="0"/>
                </a:moveTo>
                <a:lnTo>
                  <a:pt x="779284" y="179577"/>
                </a:lnTo>
                <a:lnTo>
                  <a:pt x="0" y="179577"/>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129" name="object 70">
            <a:extLst>
              <a:ext uri="{FF2B5EF4-FFF2-40B4-BE49-F238E27FC236}">
                <a16:creationId xmlns:a16="http://schemas.microsoft.com/office/drawing/2014/main" id="{B961EB22-D2D3-BEB6-9A66-CFB3D483F012}"/>
              </a:ext>
            </a:extLst>
          </p:cNvPr>
          <p:cNvSpPr txBox="1"/>
          <p:nvPr/>
        </p:nvSpPr>
        <p:spPr>
          <a:xfrm>
            <a:off x="5868144" y="3371556"/>
            <a:ext cx="897718" cy="259045"/>
          </a:xfrm>
          <a:prstGeom prst="rect">
            <a:avLst/>
          </a:prstGeom>
        </p:spPr>
        <p:txBody>
          <a:bodyPr vert="horz" wrap="square" lIns="0" tIns="12700" rIns="0" bIns="0" rtlCol="0">
            <a:spAutoFit/>
          </a:bodyPr>
          <a:lstStyle/>
          <a:p>
            <a:pPr marL="12700" algn="ctr">
              <a:lnSpc>
                <a:spcPct val="100000"/>
              </a:lnSpc>
              <a:spcBef>
                <a:spcPts val="100"/>
              </a:spcBef>
            </a:pPr>
            <a:r>
              <a:rPr lang="de-DE" sz="1600" spc="-10">
                <a:latin typeface="Arial" panose="020B0604020202020204" pitchFamily="34" charset="0"/>
                <a:cs typeface="Arial" panose="020B0604020202020204" pitchFamily="34" charset="0"/>
              </a:rPr>
              <a:t>fakultativ</a:t>
            </a:r>
            <a:endParaRPr lang="de-DE" sz="1600">
              <a:latin typeface="Arial" panose="020B0604020202020204" pitchFamily="34" charset="0"/>
              <a:cs typeface="Arial" panose="020B0604020202020204" pitchFamily="34" charset="0"/>
            </a:endParaRPr>
          </a:p>
        </p:txBody>
      </p:sp>
      <p:sp>
        <p:nvSpPr>
          <p:cNvPr id="130" name="object 71">
            <a:extLst>
              <a:ext uri="{FF2B5EF4-FFF2-40B4-BE49-F238E27FC236}">
                <a16:creationId xmlns:a16="http://schemas.microsoft.com/office/drawing/2014/main" id="{DC709AA8-B5BA-19CB-F60B-95CAF7C5925B}"/>
              </a:ext>
            </a:extLst>
          </p:cNvPr>
          <p:cNvSpPr txBox="1"/>
          <p:nvPr/>
        </p:nvSpPr>
        <p:spPr>
          <a:xfrm>
            <a:off x="5887693" y="4776055"/>
            <a:ext cx="1186746" cy="259045"/>
          </a:xfrm>
          <a:prstGeom prst="rect">
            <a:avLst/>
          </a:prstGeom>
        </p:spPr>
        <p:txBody>
          <a:bodyPr vert="horz" wrap="square" lIns="0" tIns="12700" rIns="0" bIns="0" rtlCol="0">
            <a:spAutoFit/>
          </a:bodyPr>
          <a:lstStyle/>
          <a:p>
            <a:pPr marL="12700" algn="ctr">
              <a:lnSpc>
                <a:spcPct val="100000"/>
              </a:lnSpc>
              <a:spcBef>
                <a:spcPts val="100"/>
              </a:spcBef>
            </a:pPr>
            <a:r>
              <a:rPr lang="de-DE" sz="1600" spc="-10" dirty="0">
                <a:latin typeface="Arial" panose="020B0604020202020204" pitchFamily="34" charset="0"/>
                <a:cs typeface="Arial" panose="020B0604020202020204" pitchFamily="34" charset="0"/>
              </a:rPr>
              <a:t>unverzüglich</a:t>
            </a:r>
            <a:endParaRPr lang="de-D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241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2CEEB8-88B3-61A0-EF2B-680C1A536DA0}"/>
            </a:ext>
          </a:extLst>
        </p:cNvPr>
        <p:cNvGrpSpPr/>
        <p:nvPr/>
      </p:nvGrpSpPr>
      <p:grpSpPr>
        <a:xfrm>
          <a:off x="0" y="0"/>
          <a:ext cx="0" cy="0"/>
          <a:chOff x="0" y="0"/>
          <a:chExt cx="0" cy="0"/>
        </a:xfrm>
      </p:grpSpPr>
      <p:sp>
        <p:nvSpPr>
          <p:cNvPr id="35843" name="Rectangle 2">
            <a:extLst>
              <a:ext uri="{FF2B5EF4-FFF2-40B4-BE49-F238E27FC236}">
                <a16:creationId xmlns:a16="http://schemas.microsoft.com/office/drawing/2014/main" id="{B8269EFF-9EC4-378D-1B06-CC59324AEB56}"/>
              </a:ext>
            </a:extLst>
          </p:cNvPr>
          <p:cNvSpPr>
            <a:spLocks noGrp="1" noChangeArrowheads="1"/>
          </p:cNvSpPr>
          <p:nvPr>
            <p:ph type="title"/>
          </p:nvPr>
        </p:nvSpPr>
        <p:spPr>
          <a:xfrm>
            <a:off x="1411014" y="260648"/>
            <a:ext cx="6292653" cy="519113"/>
          </a:xfrm>
        </p:spPr>
        <p:txBody>
          <a:bodyPr>
            <a:noAutofit/>
          </a:bodyPr>
          <a:lstStyle/>
          <a:p>
            <a:pPr algn="ctr" eaLnBrk="1" hangingPunct="1"/>
            <a:r>
              <a:rPr lang="de-DE" altLang="de-DE" sz="3600" dirty="0"/>
              <a:t>Bitte beachten</a:t>
            </a:r>
          </a:p>
        </p:txBody>
      </p:sp>
      <p:sp>
        <p:nvSpPr>
          <p:cNvPr id="35844" name="Rectangle 3">
            <a:extLst>
              <a:ext uri="{FF2B5EF4-FFF2-40B4-BE49-F238E27FC236}">
                <a16:creationId xmlns:a16="http://schemas.microsoft.com/office/drawing/2014/main" id="{3A5703A7-CB79-0B79-5866-F3D314A109AC}"/>
              </a:ext>
            </a:extLst>
          </p:cNvPr>
          <p:cNvSpPr>
            <a:spLocks noGrp="1" noChangeArrowheads="1"/>
          </p:cNvSpPr>
          <p:nvPr>
            <p:ph type="body" idx="1"/>
          </p:nvPr>
        </p:nvSpPr>
        <p:spPr>
          <a:xfrm>
            <a:off x="323528" y="1212965"/>
            <a:ext cx="8208912" cy="5384387"/>
          </a:xfrm>
        </p:spPr>
        <p:txBody>
          <a:bodyPr>
            <a:normAutofit lnSpcReduction="10000"/>
          </a:bodyPr>
          <a:lstStyle/>
          <a:p>
            <a:pPr eaLnBrk="1" hangingPunct="1">
              <a:buClr>
                <a:srgbClr val="000099"/>
              </a:buClr>
              <a:buFont typeface="Wingdings" pitchFamily="2" charset="2"/>
              <a:buChar char="§"/>
            </a:pPr>
            <a:r>
              <a:rPr lang="de-DE" altLang="de-DE" sz="2400" i="1" dirty="0">
                <a:solidFill>
                  <a:srgbClr val="C00000"/>
                </a:solidFill>
              </a:rPr>
              <a:t>Zunächst versuchen, Risiko-Faktoren zu beseitigen (z. B. Rauchstopp)</a:t>
            </a:r>
            <a:endParaRPr lang="de-DE" altLang="de-DE" sz="2400" dirty="0"/>
          </a:p>
          <a:p>
            <a:pPr eaLnBrk="1" hangingPunct="1">
              <a:buClr>
                <a:srgbClr val="000099"/>
              </a:buClr>
              <a:buFont typeface="Wingdings" pitchFamily="2" charset="2"/>
              <a:buChar char="§"/>
            </a:pPr>
            <a:r>
              <a:rPr lang="de-DE" altLang="de-DE" sz="2400" dirty="0"/>
              <a:t>Bei Fortbestehen der Risikofaktoren reagieren mit weitergehender Diagnostik, falls nach erster Risikokalkulation prinzipielle Bereitschaft zu spez. Therapie. Elektronische Tools sind in Arbeit. Arriba hat Risikokalkulator auf </a:t>
            </a:r>
            <a:r>
              <a:rPr lang="de-DE" altLang="de-DE" sz="2400" dirty="0" err="1"/>
              <a:t>Qfract.risk</a:t>
            </a:r>
            <a:r>
              <a:rPr lang="de-DE" altLang="de-DE" sz="2400" dirty="0"/>
              <a:t>- Basis</a:t>
            </a:r>
          </a:p>
          <a:p>
            <a:pPr>
              <a:buClr>
                <a:srgbClr val="000099"/>
              </a:buClr>
              <a:buFont typeface="Wingdings" pitchFamily="2" charset="2"/>
              <a:buChar char="§"/>
            </a:pPr>
            <a:r>
              <a:rPr lang="de-DE" altLang="de-DE" sz="2400" dirty="0"/>
              <a:t>Bei typischen osteoporotischen radiologischen und/oder klinischen Aspekten von Wirbelkörperfrakturen bzw. proximalen Femurfrakturen kann in Abhängigkeit von der klinischen Gesamtsituation auf eine Knochendichtemessung verzichtet und eine spezifische Therapie gleich eingeleitet werden</a:t>
            </a:r>
          </a:p>
          <a:p>
            <a:pPr eaLnBrk="1" hangingPunct="1">
              <a:buClr>
                <a:srgbClr val="000099"/>
              </a:buClr>
              <a:buFont typeface="Wingdings" pitchFamily="2" charset="2"/>
              <a:buChar char="§"/>
            </a:pPr>
            <a:endParaRPr lang="de-DE" altLang="de-DE" sz="1800" dirty="0"/>
          </a:p>
          <a:p>
            <a:pPr eaLnBrk="1" hangingPunct="1">
              <a:buClr>
                <a:srgbClr val="000099"/>
              </a:buClr>
              <a:buFont typeface="Wingdings" pitchFamily="2" charset="2"/>
              <a:buChar char="§"/>
            </a:pPr>
            <a:endParaRPr lang="de-DE" altLang="de-DE" sz="1800" dirty="0"/>
          </a:p>
        </p:txBody>
      </p:sp>
    </p:spTree>
    <p:extLst>
      <p:ext uri="{BB962C8B-B14F-4D97-AF65-F5344CB8AC3E}">
        <p14:creationId xmlns:p14="http://schemas.microsoft.com/office/powerpoint/2010/main" val="2186170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CBEF3-F53A-E04B-AFD0-3313E7F77C7F}"/>
            </a:ext>
          </a:extLst>
        </p:cNvPr>
        <p:cNvGrpSpPr/>
        <p:nvPr/>
      </p:nvGrpSpPr>
      <p:grpSpPr>
        <a:xfrm>
          <a:off x="0" y="0"/>
          <a:ext cx="0" cy="0"/>
          <a:chOff x="0" y="0"/>
          <a:chExt cx="0" cy="0"/>
        </a:xfrm>
      </p:grpSpPr>
      <p:sp>
        <p:nvSpPr>
          <p:cNvPr id="41986" name="Titel 1">
            <a:extLst>
              <a:ext uri="{FF2B5EF4-FFF2-40B4-BE49-F238E27FC236}">
                <a16:creationId xmlns:a16="http://schemas.microsoft.com/office/drawing/2014/main" id="{41C0622A-4DF2-EB69-9904-8EF8C99652C3}"/>
              </a:ext>
            </a:extLst>
          </p:cNvPr>
          <p:cNvSpPr>
            <a:spLocks noGrp="1"/>
          </p:cNvSpPr>
          <p:nvPr>
            <p:ph type="title"/>
          </p:nvPr>
        </p:nvSpPr>
        <p:spPr>
          <a:xfrm>
            <a:off x="2021559" y="154314"/>
            <a:ext cx="5291138" cy="857250"/>
          </a:xfrm>
        </p:spPr>
        <p:txBody>
          <a:bodyPr>
            <a:normAutofit/>
          </a:bodyPr>
          <a:lstStyle/>
          <a:p>
            <a:pPr algn="l"/>
            <a:r>
              <a:rPr lang="de-DE" altLang="de-DE" sz="3200" dirty="0"/>
              <a:t>G-BA-Beschluss</a:t>
            </a:r>
          </a:p>
        </p:txBody>
      </p:sp>
      <p:sp>
        <p:nvSpPr>
          <p:cNvPr id="41987" name="Inhaltsplatzhalter 2">
            <a:extLst>
              <a:ext uri="{FF2B5EF4-FFF2-40B4-BE49-F238E27FC236}">
                <a16:creationId xmlns:a16="http://schemas.microsoft.com/office/drawing/2014/main" id="{66BCEEAD-1F85-0D69-A121-2949A2BAD905}"/>
              </a:ext>
            </a:extLst>
          </p:cNvPr>
          <p:cNvSpPr>
            <a:spLocks noGrp="1"/>
          </p:cNvSpPr>
          <p:nvPr>
            <p:ph idx="1"/>
          </p:nvPr>
        </p:nvSpPr>
        <p:spPr>
          <a:xfrm>
            <a:off x="467544" y="1124744"/>
            <a:ext cx="8208911" cy="5400600"/>
          </a:xfrm>
        </p:spPr>
        <p:txBody>
          <a:bodyPr>
            <a:normAutofit fontScale="92500"/>
          </a:bodyPr>
          <a:lstStyle/>
          <a:p>
            <a:r>
              <a:rPr lang="de-DE" altLang="de-DE" sz="2400" dirty="0"/>
              <a:t>DXA-Messung als Kassenleistung zum Zweck der Optimierung der Therapieentscheidung, wenn aufgrund konkreter anamnestischer und klinischer Befunde, beispielsweise bei klinisch manifester Wirbelkörper- oder Hüftfraktur ohne adäquates Trauma, eine Absicht für eine spezifische medikamentöse Therapie einer Osteoporose besteht</a:t>
            </a:r>
          </a:p>
          <a:p>
            <a:r>
              <a:rPr lang="de-DE" altLang="de-DE" sz="2400" dirty="0"/>
              <a:t>Wiederholung nach frühestens 5 Jahren oder bei besonderen therapierelevanten klinischen oder anamnestischen Gründen</a:t>
            </a:r>
          </a:p>
          <a:p>
            <a:r>
              <a:rPr lang="de-DE" altLang="de-DE" sz="2400" dirty="0"/>
              <a:t>Wird häufig unterlaufen in der Regelversorgung- erhebliches Konfliktpotential. Aber: Selektiv-verträge, Vergütung auf 30.-€ erhöht</a:t>
            </a:r>
          </a:p>
          <a:p>
            <a:r>
              <a:rPr lang="de-DE" altLang="de-DE" sz="2400" dirty="0"/>
              <a:t>Umsetzung im DMP Osteoporose?</a:t>
            </a:r>
          </a:p>
          <a:p>
            <a:endParaRPr lang="de-DE" altLang="de-DE" dirty="0"/>
          </a:p>
        </p:txBody>
      </p:sp>
    </p:spTree>
    <p:extLst>
      <p:ext uri="{BB962C8B-B14F-4D97-AF65-F5344CB8AC3E}">
        <p14:creationId xmlns:p14="http://schemas.microsoft.com/office/powerpoint/2010/main" val="3061606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1BED9-BA42-891B-555B-657317F2BEF5}"/>
            </a:ext>
          </a:extLst>
        </p:cNvPr>
        <p:cNvGrpSpPr/>
        <p:nvPr/>
      </p:nvGrpSpPr>
      <p:grpSpPr>
        <a:xfrm>
          <a:off x="0" y="0"/>
          <a:ext cx="0" cy="0"/>
          <a:chOff x="0" y="0"/>
          <a:chExt cx="0" cy="0"/>
        </a:xfrm>
      </p:grpSpPr>
      <p:sp>
        <p:nvSpPr>
          <p:cNvPr id="37891" name="Rectangle 2">
            <a:extLst>
              <a:ext uri="{FF2B5EF4-FFF2-40B4-BE49-F238E27FC236}">
                <a16:creationId xmlns:a16="http://schemas.microsoft.com/office/drawing/2014/main" id="{98A998A5-7878-5685-E743-3EA8F3FA582F}"/>
              </a:ext>
            </a:extLst>
          </p:cNvPr>
          <p:cNvSpPr>
            <a:spLocks noGrp="1" noChangeArrowheads="1"/>
          </p:cNvSpPr>
          <p:nvPr>
            <p:ph type="title"/>
          </p:nvPr>
        </p:nvSpPr>
        <p:spPr>
          <a:xfrm>
            <a:off x="755576" y="278368"/>
            <a:ext cx="6714405" cy="465534"/>
          </a:xfrm>
        </p:spPr>
        <p:txBody>
          <a:bodyPr>
            <a:noAutofit/>
          </a:bodyPr>
          <a:lstStyle/>
          <a:p>
            <a:pPr algn="l" eaLnBrk="1" hangingPunct="1"/>
            <a:r>
              <a:rPr lang="de-DE" altLang="de-DE" sz="3200" dirty="0">
                <a:cs typeface="Arial" charset="0"/>
              </a:rPr>
              <a:t>Spezifische Anamnese &amp; Befund</a:t>
            </a:r>
          </a:p>
        </p:txBody>
      </p:sp>
      <p:sp>
        <p:nvSpPr>
          <p:cNvPr id="37892" name="Rectangle 3">
            <a:extLst>
              <a:ext uri="{FF2B5EF4-FFF2-40B4-BE49-F238E27FC236}">
                <a16:creationId xmlns:a16="http://schemas.microsoft.com/office/drawing/2014/main" id="{5B1750B2-93B2-D19A-0097-890A75B8A978}"/>
              </a:ext>
            </a:extLst>
          </p:cNvPr>
          <p:cNvSpPr>
            <a:spLocks noGrp="1" noChangeArrowheads="1"/>
          </p:cNvSpPr>
          <p:nvPr>
            <p:ph type="body" idx="1"/>
          </p:nvPr>
        </p:nvSpPr>
        <p:spPr>
          <a:xfrm>
            <a:off x="179512" y="1117510"/>
            <a:ext cx="8496943" cy="5335826"/>
          </a:xfrm>
        </p:spPr>
        <p:txBody>
          <a:bodyPr>
            <a:normAutofit/>
          </a:bodyPr>
          <a:lstStyle/>
          <a:p>
            <a:pPr eaLnBrk="1" hangingPunct="1">
              <a:lnSpc>
                <a:spcPct val="90000"/>
              </a:lnSpc>
              <a:buClr>
                <a:srgbClr val="000099"/>
              </a:buClr>
              <a:buFont typeface="Wingdings" pitchFamily="2" charset="2"/>
              <a:buChar char="§"/>
            </a:pPr>
            <a:r>
              <a:rPr lang="de-DE" altLang="de-DE" sz="2000" i="1" dirty="0">
                <a:solidFill>
                  <a:srgbClr val="C00000"/>
                </a:solidFill>
              </a:rPr>
              <a:t>Hinweise für Wirbelkörperfrakturen? Erfassung von Lokalisation und Intensität Fraktur-bedingter Schmerzen und funktioneller Einschränkungen. </a:t>
            </a:r>
            <a:r>
              <a:rPr lang="de-DE" altLang="de-DE" sz="2000" dirty="0"/>
              <a:t>Ggf. neurologische Basisuntersuchung</a:t>
            </a:r>
          </a:p>
          <a:p>
            <a:pPr eaLnBrk="1" hangingPunct="1">
              <a:lnSpc>
                <a:spcPct val="90000"/>
              </a:lnSpc>
              <a:buClr>
                <a:srgbClr val="000099"/>
              </a:buClr>
              <a:buFont typeface="Wingdings" pitchFamily="2" charset="2"/>
              <a:buChar char="§"/>
            </a:pPr>
            <a:r>
              <a:rPr lang="de-DE" altLang="de-DE" sz="2000" i="1" dirty="0">
                <a:solidFill>
                  <a:srgbClr val="C00000"/>
                </a:solidFill>
              </a:rPr>
              <a:t>Überprüfung, welche Frakturrisiken ggf. gezielt vermindert werden können und der Umsetzung der prophylaktischen Maßnahmen </a:t>
            </a:r>
          </a:p>
          <a:p>
            <a:pPr eaLnBrk="1" hangingPunct="1">
              <a:lnSpc>
                <a:spcPct val="90000"/>
              </a:lnSpc>
              <a:buClr>
                <a:srgbClr val="000099"/>
              </a:buClr>
              <a:buFont typeface="Wingdings" pitchFamily="2" charset="2"/>
              <a:buChar char="§"/>
            </a:pPr>
            <a:r>
              <a:rPr lang="de-DE" altLang="de-DE" sz="2000" dirty="0"/>
              <a:t>Hinweise für eine sekundäre Osteoporose oder ein </a:t>
            </a:r>
            <a:r>
              <a:rPr lang="de-DE" altLang="de-DE" sz="2000" dirty="0" err="1"/>
              <a:t>Malignom</a:t>
            </a:r>
            <a:r>
              <a:rPr lang="de-DE" altLang="de-DE" sz="2000" dirty="0"/>
              <a:t>?</a:t>
            </a:r>
          </a:p>
          <a:p>
            <a:pPr eaLnBrk="1" hangingPunct="1">
              <a:lnSpc>
                <a:spcPct val="90000"/>
              </a:lnSpc>
              <a:buClr>
                <a:srgbClr val="000099"/>
              </a:buClr>
              <a:buFont typeface="Wingdings" pitchFamily="2" charset="2"/>
              <a:buChar char="§"/>
            </a:pPr>
            <a:r>
              <a:rPr lang="de-DE" altLang="de-DE" sz="2000" i="1" dirty="0">
                <a:solidFill>
                  <a:srgbClr val="C00000"/>
                </a:solidFill>
              </a:rPr>
              <a:t>Messung von Körpergröße und –</a:t>
            </a:r>
            <a:r>
              <a:rPr lang="de-DE" altLang="de-DE" sz="2000" i="1" dirty="0" err="1">
                <a:solidFill>
                  <a:srgbClr val="C00000"/>
                </a:solidFill>
              </a:rPr>
              <a:t>gewicht</a:t>
            </a:r>
            <a:r>
              <a:rPr lang="de-DE" altLang="de-DE" sz="2000" i="1" dirty="0">
                <a:solidFill>
                  <a:srgbClr val="C00000"/>
                </a:solidFill>
              </a:rPr>
              <a:t>, Ernährungsanamnese</a:t>
            </a:r>
          </a:p>
          <a:p>
            <a:pPr eaLnBrk="1" hangingPunct="1">
              <a:lnSpc>
                <a:spcPct val="90000"/>
              </a:lnSpc>
              <a:buClr>
                <a:srgbClr val="000099"/>
              </a:buClr>
              <a:buFont typeface="Wingdings" pitchFamily="2" charset="2"/>
              <a:buChar char="§"/>
            </a:pPr>
            <a:r>
              <a:rPr lang="de-DE" altLang="de-DE" sz="2000" i="1" dirty="0">
                <a:solidFill>
                  <a:srgbClr val="C00000"/>
                </a:solidFill>
              </a:rPr>
              <a:t>Beurteilung Gesamtfunktion des Bewegungsapparates mit Muskelkraft und Koordination, ggf. geriatrisches Assessment oder Sturztest. </a:t>
            </a:r>
          </a:p>
          <a:p>
            <a:pPr eaLnBrk="1" hangingPunct="1">
              <a:lnSpc>
                <a:spcPct val="90000"/>
              </a:lnSpc>
              <a:buClr>
                <a:srgbClr val="000099"/>
              </a:buClr>
              <a:buFont typeface="Wingdings" pitchFamily="2" charset="2"/>
              <a:buChar char="§"/>
            </a:pPr>
            <a:r>
              <a:rPr lang="de-DE" altLang="de-DE" sz="2000" dirty="0"/>
              <a:t>Überprüfung von Zulassungsstatus, Kontraindikationen und besonderen Risiken vor einer geplanten medikamentöse Therapie</a:t>
            </a:r>
            <a:endParaRPr lang="de-DE" altLang="de-DE" sz="2000" dirty="0">
              <a:cs typeface="Arial" charset="0"/>
            </a:endParaRPr>
          </a:p>
          <a:p>
            <a:pPr eaLnBrk="1" hangingPunct="1">
              <a:lnSpc>
                <a:spcPct val="90000"/>
              </a:lnSpc>
              <a:buClr>
                <a:srgbClr val="000099"/>
              </a:buClr>
              <a:buFont typeface="Wingdings" pitchFamily="2" charset="2"/>
              <a:buChar char="§"/>
            </a:pPr>
            <a:endParaRPr lang="de-DE" altLang="de-DE" sz="750" dirty="0">
              <a:cs typeface="Arial" charset="0"/>
            </a:endParaRPr>
          </a:p>
        </p:txBody>
      </p:sp>
      <p:sp>
        <p:nvSpPr>
          <p:cNvPr id="37893" name="Text Box 4">
            <a:extLst>
              <a:ext uri="{FF2B5EF4-FFF2-40B4-BE49-F238E27FC236}">
                <a16:creationId xmlns:a16="http://schemas.microsoft.com/office/drawing/2014/main" id="{84D41F68-FE7E-A25C-A3D8-CE03BF3176E0}"/>
              </a:ext>
            </a:extLst>
          </p:cNvPr>
          <p:cNvSpPr txBox="1">
            <a:spLocks noChangeArrowheads="1"/>
          </p:cNvSpPr>
          <p:nvPr/>
        </p:nvSpPr>
        <p:spPr bwMode="auto">
          <a:xfrm>
            <a:off x="7200900" y="1143000"/>
            <a:ext cx="628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de-DE" altLang="de-DE" sz="1800"/>
          </a:p>
        </p:txBody>
      </p:sp>
      <p:sp>
        <p:nvSpPr>
          <p:cNvPr id="37894" name="Text Box 5">
            <a:extLst>
              <a:ext uri="{FF2B5EF4-FFF2-40B4-BE49-F238E27FC236}">
                <a16:creationId xmlns:a16="http://schemas.microsoft.com/office/drawing/2014/main" id="{C4AD0AC5-27A9-0293-B4BD-2B27F777CCF9}"/>
              </a:ext>
            </a:extLst>
          </p:cNvPr>
          <p:cNvSpPr txBox="1">
            <a:spLocks noChangeArrowheads="1"/>
          </p:cNvSpPr>
          <p:nvPr/>
        </p:nvSpPr>
        <p:spPr bwMode="auto">
          <a:xfrm>
            <a:off x="7143750" y="1200151"/>
            <a:ext cx="68580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de-DE" altLang="de-DE" sz="1350" b="1">
              <a:solidFill>
                <a:srgbClr val="FF0000"/>
              </a:solidFill>
            </a:endParaRPr>
          </a:p>
        </p:txBody>
      </p:sp>
    </p:spTree>
    <p:extLst>
      <p:ext uri="{BB962C8B-B14F-4D97-AF65-F5344CB8AC3E}">
        <p14:creationId xmlns:p14="http://schemas.microsoft.com/office/powerpoint/2010/main" val="289770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F33EE-567E-4AA9-6C75-BE37BE26C7E9}"/>
            </a:ext>
          </a:extLst>
        </p:cNvPr>
        <p:cNvGrpSpPr/>
        <p:nvPr/>
      </p:nvGrpSpPr>
      <p:grpSpPr>
        <a:xfrm>
          <a:off x="0" y="0"/>
          <a:ext cx="0" cy="0"/>
          <a:chOff x="0" y="0"/>
          <a:chExt cx="0" cy="0"/>
        </a:xfrm>
      </p:grpSpPr>
      <p:sp>
        <p:nvSpPr>
          <p:cNvPr id="21507" name="Rectangle 2">
            <a:extLst>
              <a:ext uri="{FF2B5EF4-FFF2-40B4-BE49-F238E27FC236}">
                <a16:creationId xmlns:a16="http://schemas.microsoft.com/office/drawing/2014/main" id="{7CA694E1-FF29-DE34-BFC6-6FF2F25DAA98}"/>
              </a:ext>
            </a:extLst>
          </p:cNvPr>
          <p:cNvSpPr>
            <a:spLocks noGrp="1" noChangeArrowheads="1"/>
          </p:cNvSpPr>
          <p:nvPr>
            <p:ph type="title"/>
          </p:nvPr>
        </p:nvSpPr>
        <p:spPr>
          <a:xfrm>
            <a:off x="1331640" y="188640"/>
            <a:ext cx="6000750" cy="411956"/>
          </a:xfrm>
        </p:spPr>
        <p:txBody>
          <a:bodyPr>
            <a:noAutofit/>
          </a:bodyPr>
          <a:lstStyle/>
          <a:p>
            <a:pPr algn="ctr" eaLnBrk="1" hangingPunct="1"/>
            <a:r>
              <a:rPr lang="de-DE" altLang="de-DE" sz="3600" dirty="0"/>
              <a:t>Memo</a:t>
            </a:r>
          </a:p>
        </p:txBody>
      </p:sp>
      <p:sp>
        <p:nvSpPr>
          <p:cNvPr id="21508" name="Rectangle 3">
            <a:extLst>
              <a:ext uri="{FF2B5EF4-FFF2-40B4-BE49-F238E27FC236}">
                <a16:creationId xmlns:a16="http://schemas.microsoft.com/office/drawing/2014/main" id="{AC84007A-3EE1-5492-77D1-190115F2AC92}"/>
              </a:ext>
            </a:extLst>
          </p:cNvPr>
          <p:cNvSpPr>
            <a:spLocks noGrp="1" noChangeArrowheads="1"/>
          </p:cNvSpPr>
          <p:nvPr>
            <p:ph type="body" idx="1"/>
          </p:nvPr>
        </p:nvSpPr>
        <p:spPr>
          <a:xfrm>
            <a:off x="457200" y="1124745"/>
            <a:ext cx="8219256" cy="4968551"/>
          </a:xfrm>
        </p:spPr>
        <p:txBody>
          <a:bodyPr/>
          <a:lstStyle/>
          <a:p>
            <a:pPr eaLnBrk="1" hangingPunct="1">
              <a:buClr>
                <a:srgbClr val="000099"/>
              </a:buClr>
              <a:buFont typeface="Wingdings" pitchFamily="2" charset="2"/>
              <a:buChar char="§"/>
            </a:pPr>
            <a:r>
              <a:rPr lang="de-DE" altLang="de-DE" sz="2000" dirty="0"/>
              <a:t>Osteoporose ist asymptomatisch, so lange keine Frakturen vorliegen</a:t>
            </a:r>
          </a:p>
          <a:p>
            <a:pPr eaLnBrk="1" hangingPunct="1">
              <a:buClr>
                <a:srgbClr val="000099"/>
              </a:buClr>
              <a:buFont typeface="Wingdings" pitchFamily="2" charset="2"/>
              <a:buChar char="§"/>
            </a:pPr>
            <a:r>
              <a:rPr lang="de-DE" altLang="de-DE" sz="2000" dirty="0"/>
              <a:t>Wichtig: Abgrenzung von Osteomalazie (gestörte Mineralisierung)</a:t>
            </a:r>
          </a:p>
          <a:p>
            <a:pPr eaLnBrk="1" hangingPunct="1">
              <a:buClr>
                <a:srgbClr val="000099"/>
              </a:buClr>
              <a:buFont typeface="Wingdings" pitchFamily="2" charset="2"/>
              <a:buChar char="§"/>
            </a:pPr>
            <a:r>
              <a:rPr lang="de-DE" altLang="de-DE" sz="2000" dirty="0"/>
              <a:t>Bei Fraktur/en infolge Osteoporose entstehen meist akute und chronische Beschwerden sowie oft Einschränkung der Alltagsfunktionen: manifeste Osteoporose</a:t>
            </a:r>
          </a:p>
          <a:p>
            <a:pPr eaLnBrk="1" hangingPunct="1">
              <a:buClr>
                <a:srgbClr val="000099"/>
              </a:buClr>
              <a:buFont typeface="Wingdings" pitchFamily="2" charset="2"/>
              <a:buChar char="§"/>
            </a:pPr>
            <a:r>
              <a:rPr lang="de-DE" altLang="de-DE" sz="2000" dirty="0"/>
              <a:t>Aufgreifkriterien für osteoporotische Wirbelfrakturen: plötzlicher sehr starker und über Tage anhaltender Rückenschmerz und lokale </a:t>
            </a:r>
            <a:r>
              <a:rPr lang="de-DE" altLang="de-DE" sz="2000" dirty="0" err="1"/>
              <a:t>Dolenz</a:t>
            </a:r>
            <a:r>
              <a:rPr lang="de-DE" altLang="de-DE" sz="2000" dirty="0"/>
              <a:t> mit Ausstrahlung nach vorne und caudal, Größenverlust ( &gt; 2cm kurzfristig, &gt; 5 cm langfristig)</a:t>
            </a:r>
          </a:p>
          <a:p>
            <a:pPr eaLnBrk="1" hangingPunct="1">
              <a:buClr>
                <a:srgbClr val="000099"/>
              </a:buClr>
              <a:buFont typeface="Wingdings" pitchFamily="2" charset="2"/>
              <a:buChar char="§"/>
            </a:pPr>
            <a:r>
              <a:rPr lang="de-DE" altLang="de-DE" sz="2000" dirty="0"/>
              <a:t>Ziel: Frakturvermeidung (primär oder weiterer), Funktionserhalt/ Verbesserung</a:t>
            </a:r>
          </a:p>
          <a:p>
            <a:pPr eaLnBrk="1" hangingPunct="1">
              <a:buClr>
                <a:srgbClr val="000099"/>
              </a:buClr>
              <a:buFont typeface="Wingdings" pitchFamily="2" charset="2"/>
              <a:buChar char="§"/>
            </a:pPr>
            <a:endParaRPr lang="de-DE" altLang="de-DE" sz="2000" dirty="0"/>
          </a:p>
          <a:p>
            <a:pPr marL="0" indent="0">
              <a:buClr>
                <a:srgbClr val="000099"/>
              </a:buClr>
              <a:buNone/>
            </a:pPr>
            <a:endParaRPr lang="de-DE" altLang="de-DE" sz="1800" b="1" dirty="0"/>
          </a:p>
          <a:p>
            <a:pPr eaLnBrk="1" hangingPunct="1">
              <a:buClr>
                <a:srgbClr val="000099"/>
              </a:buClr>
              <a:buFont typeface="Wingdings" pitchFamily="2" charset="2"/>
              <a:buChar char="§"/>
            </a:pPr>
            <a:endParaRPr lang="de-DE" altLang="de-DE" sz="1800" dirty="0"/>
          </a:p>
        </p:txBody>
      </p:sp>
    </p:spTree>
    <p:extLst>
      <p:ext uri="{BB962C8B-B14F-4D97-AF65-F5344CB8AC3E}">
        <p14:creationId xmlns:p14="http://schemas.microsoft.com/office/powerpoint/2010/main" val="1329700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1D9C98-F0AF-974B-B8C8-F8FBB61E940F}"/>
            </a:ext>
          </a:extLst>
        </p:cNvPr>
        <p:cNvGrpSpPr/>
        <p:nvPr/>
      </p:nvGrpSpPr>
      <p:grpSpPr>
        <a:xfrm>
          <a:off x="0" y="0"/>
          <a:ext cx="0" cy="0"/>
          <a:chOff x="0" y="0"/>
          <a:chExt cx="0" cy="0"/>
        </a:xfrm>
      </p:grpSpPr>
      <p:sp>
        <p:nvSpPr>
          <p:cNvPr id="38915" name="Rectangle 2">
            <a:extLst>
              <a:ext uri="{FF2B5EF4-FFF2-40B4-BE49-F238E27FC236}">
                <a16:creationId xmlns:a16="http://schemas.microsoft.com/office/drawing/2014/main" id="{1093140A-3109-62B7-B189-13FF701012A3}"/>
              </a:ext>
            </a:extLst>
          </p:cNvPr>
          <p:cNvSpPr>
            <a:spLocks noGrp="1" noChangeArrowheads="1"/>
          </p:cNvSpPr>
          <p:nvPr>
            <p:ph type="title"/>
          </p:nvPr>
        </p:nvSpPr>
        <p:spPr>
          <a:xfrm>
            <a:off x="1608368" y="332656"/>
            <a:ext cx="5849540" cy="377429"/>
          </a:xfrm>
        </p:spPr>
        <p:txBody>
          <a:bodyPr>
            <a:normAutofit fontScale="90000"/>
          </a:bodyPr>
          <a:lstStyle/>
          <a:p>
            <a:pPr algn="ctr" eaLnBrk="1" hangingPunct="1"/>
            <a:r>
              <a:rPr lang="de-DE" altLang="de-DE" sz="4000" dirty="0">
                <a:cs typeface="Arial" charset="0"/>
              </a:rPr>
              <a:t>Labor</a:t>
            </a:r>
            <a:r>
              <a:rPr lang="de-DE" altLang="de-DE" sz="2250" dirty="0">
                <a:solidFill>
                  <a:srgbClr val="000099"/>
                </a:solidFill>
                <a:cs typeface="Arial" charset="0"/>
              </a:rPr>
              <a:t> </a:t>
            </a:r>
          </a:p>
        </p:txBody>
      </p:sp>
      <p:sp>
        <p:nvSpPr>
          <p:cNvPr id="25604" name="Rectangle 3">
            <a:extLst>
              <a:ext uri="{FF2B5EF4-FFF2-40B4-BE49-F238E27FC236}">
                <a16:creationId xmlns:a16="http://schemas.microsoft.com/office/drawing/2014/main" id="{3F820451-455C-CEA0-1CD5-D79F2CFFFA9F}"/>
              </a:ext>
            </a:extLst>
          </p:cNvPr>
          <p:cNvSpPr>
            <a:spLocks noGrp="1" noChangeArrowheads="1"/>
          </p:cNvSpPr>
          <p:nvPr>
            <p:ph type="body" idx="1"/>
          </p:nvPr>
        </p:nvSpPr>
        <p:spPr>
          <a:xfrm>
            <a:off x="467544" y="1339271"/>
            <a:ext cx="8208912" cy="5518729"/>
          </a:xfrm>
        </p:spPr>
        <p:txBody>
          <a:bodyPr>
            <a:normAutofit/>
          </a:bodyPr>
          <a:lstStyle/>
          <a:p>
            <a:pPr eaLnBrk="1" hangingPunct="1">
              <a:lnSpc>
                <a:spcPct val="90000"/>
              </a:lnSpc>
              <a:buClr>
                <a:srgbClr val="000099"/>
              </a:buClr>
              <a:buFont typeface="Wingdings" pitchFamily="2" charset="2"/>
              <a:buChar char="§"/>
              <a:defRPr/>
            </a:pPr>
            <a:r>
              <a:rPr lang="de-DE" altLang="de-DE" sz="2000" dirty="0">
                <a:cs typeface="Arial" charset="0"/>
              </a:rPr>
              <a:t>Blutbild, BSG </a:t>
            </a:r>
            <a:r>
              <a:rPr lang="de-DE" altLang="de-DE" sz="2000" b="1" dirty="0">
                <a:cs typeface="Arial" charset="0"/>
              </a:rPr>
              <a:t>und</a:t>
            </a:r>
            <a:r>
              <a:rPr lang="de-DE" altLang="de-DE" sz="2000" dirty="0">
                <a:cs typeface="Arial" charset="0"/>
              </a:rPr>
              <a:t> CRP (Tumor? Entzündung?)</a:t>
            </a:r>
          </a:p>
          <a:p>
            <a:pPr eaLnBrk="1" hangingPunct="1">
              <a:lnSpc>
                <a:spcPct val="90000"/>
              </a:lnSpc>
              <a:buClr>
                <a:srgbClr val="000099"/>
              </a:buClr>
              <a:buFont typeface="Wingdings" pitchFamily="2" charset="2"/>
              <a:buChar char="§"/>
              <a:defRPr/>
            </a:pPr>
            <a:r>
              <a:rPr lang="de-DE" altLang="de-DE" sz="2000" dirty="0">
                <a:cs typeface="Arial" charset="0"/>
              </a:rPr>
              <a:t>im Serum: Kalzium, Phosphat, </a:t>
            </a:r>
            <a:r>
              <a:rPr lang="de-DE" altLang="de-DE" sz="2000" b="1" dirty="0">
                <a:cs typeface="Arial" charset="0"/>
              </a:rPr>
              <a:t>Natrium</a:t>
            </a:r>
            <a:r>
              <a:rPr lang="de-DE" altLang="de-DE" sz="2000" dirty="0">
                <a:cs typeface="Arial" charset="0"/>
              </a:rPr>
              <a:t> (Hyperparathyreoidismus/Osteomalazie? Sturzneigung?)</a:t>
            </a:r>
          </a:p>
          <a:p>
            <a:pPr eaLnBrk="1" hangingPunct="1">
              <a:lnSpc>
                <a:spcPct val="90000"/>
              </a:lnSpc>
              <a:buClr>
                <a:srgbClr val="000099"/>
              </a:buClr>
              <a:buFont typeface="Wingdings" pitchFamily="2" charset="2"/>
              <a:buChar char="§"/>
              <a:defRPr/>
            </a:pPr>
            <a:r>
              <a:rPr lang="de-DE" altLang="de-DE" sz="2000" dirty="0">
                <a:cs typeface="Arial" charset="0"/>
              </a:rPr>
              <a:t>Kreatinin-</a:t>
            </a:r>
            <a:r>
              <a:rPr lang="de-DE" altLang="de-DE" sz="2000" dirty="0" err="1">
                <a:cs typeface="Arial" charset="0"/>
              </a:rPr>
              <a:t>Clearance</a:t>
            </a:r>
            <a:r>
              <a:rPr lang="de-DE" altLang="de-DE" sz="2000" dirty="0">
                <a:cs typeface="Arial" charset="0"/>
              </a:rPr>
              <a:t> nach Formel (Niereninsuffizienz? Kontraindikationen verschiedener Medikamente?)</a:t>
            </a:r>
          </a:p>
          <a:p>
            <a:pPr eaLnBrk="1" hangingPunct="1">
              <a:lnSpc>
                <a:spcPct val="90000"/>
              </a:lnSpc>
              <a:buClr>
                <a:srgbClr val="000099"/>
              </a:buClr>
              <a:buFont typeface="Wingdings" pitchFamily="2" charset="2"/>
              <a:buChar char="§"/>
              <a:defRPr/>
            </a:pPr>
            <a:r>
              <a:rPr lang="de-DE" altLang="de-DE" sz="2000" dirty="0">
                <a:cs typeface="Arial" charset="0"/>
              </a:rPr>
              <a:t>AP, µGT (Osteomalazie?)</a:t>
            </a:r>
          </a:p>
          <a:p>
            <a:pPr eaLnBrk="1" hangingPunct="1">
              <a:lnSpc>
                <a:spcPct val="90000"/>
              </a:lnSpc>
              <a:buClr>
                <a:srgbClr val="000099"/>
              </a:buClr>
              <a:buFont typeface="Wingdings" pitchFamily="2" charset="2"/>
              <a:buChar char="§"/>
              <a:defRPr/>
            </a:pPr>
            <a:r>
              <a:rPr lang="de-DE" altLang="de-DE" sz="2000" dirty="0">
                <a:cs typeface="Arial" charset="0"/>
              </a:rPr>
              <a:t>TSH (Hyperthyreose?), </a:t>
            </a:r>
            <a:r>
              <a:rPr lang="de-DE" altLang="de-DE" sz="2000" b="1" dirty="0">
                <a:cs typeface="Arial" charset="0"/>
              </a:rPr>
              <a:t>Eiweißelektrophorese</a:t>
            </a:r>
            <a:r>
              <a:rPr lang="de-DE" altLang="de-DE" sz="2000" dirty="0">
                <a:cs typeface="Arial" charset="0"/>
              </a:rPr>
              <a:t> (MGUS, Eiweißmangel mit ggf. verfälschtem Ca-Wert)</a:t>
            </a:r>
          </a:p>
          <a:p>
            <a:pPr eaLnBrk="1" hangingPunct="1">
              <a:lnSpc>
                <a:spcPct val="90000"/>
              </a:lnSpc>
              <a:buClr>
                <a:srgbClr val="000099"/>
              </a:buClr>
              <a:buFont typeface="Wingdings" pitchFamily="2" charset="2"/>
              <a:buChar char="§"/>
              <a:defRPr/>
            </a:pPr>
            <a:r>
              <a:rPr lang="de-DE" altLang="de-DE" sz="2000" dirty="0">
                <a:cs typeface="Arial" charset="0"/>
              </a:rPr>
              <a:t>Fakultativ: Testosteron (Mann mit Osteoporose), 25-Hydroxy-Vitamin D3, Knochenumbaumarker,</a:t>
            </a:r>
            <a:r>
              <a:rPr lang="de-DE" altLang="de-DE" sz="2000" b="1" dirty="0">
                <a:cs typeface="Arial" charset="0"/>
              </a:rPr>
              <a:t> </a:t>
            </a:r>
            <a:r>
              <a:rPr lang="de-DE" altLang="de-DE" sz="2000" dirty="0">
                <a:cs typeface="Arial" charset="0"/>
              </a:rPr>
              <a:t>Urin-Kalzium</a:t>
            </a:r>
            <a:endParaRPr lang="de-DE" altLang="de-DE" sz="2000" b="1" dirty="0">
              <a:cs typeface="Arial" charset="0"/>
            </a:endParaRPr>
          </a:p>
          <a:p>
            <a:pPr algn="ctr" eaLnBrk="1" hangingPunct="1">
              <a:lnSpc>
                <a:spcPct val="90000"/>
              </a:lnSpc>
              <a:buSzPct val="60000"/>
              <a:buFontTx/>
              <a:buNone/>
              <a:defRPr/>
            </a:pPr>
            <a:r>
              <a:rPr lang="de-DE" altLang="de-DE" sz="2000" b="1" dirty="0">
                <a:cs typeface="Arial" charset="0"/>
              </a:rPr>
              <a:t>Wegen Erkennung sekundäre Formen/ andere Fraktur-Ursachen                      </a:t>
            </a:r>
            <a:endParaRPr lang="de-DE" altLang="de-DE" sz="2000" b="1" dirty="0"/>
          </a:p>
        </p:txBody>
      </p:sp>
    </p:spTree>
    <p:extLst>
      <p:ext uri="{BB962C8B-B14F-4D97-AF65-F5344CB8AC3E}">
        <p14:creationId xmlns:p14="http://schemas.microsoft.com/office/powerpoint/2010/main" val="4072323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BD3BE-92E1-8F91-9440-CB6AC31EB767}"/>
            </a:ext>
          </a:extLst>
        </p:cNvPr>
        <p:cNvGrpSpPr/>
        <p:nvPr/>
      </p:nvGrpSpPr>
      <p:grpSpPr>
        <a:xfrm>
          <a:off x="0" y="0"/>
          <a:ext cx="0" cy="0"/>
          <a:chOff x="0" y="0"/>
          <a:chExt cx="0" cy="0"/>
        </a:xfrm>
      </p:grpSpPr>
      <p:sp>
        <p:nvSpPr>
          <p:cNvPr id="65539" name="Rectangle 2">
            <a:extLst>
              <a:ext uri="{FF2B5EF4-FFF2-40B4-BE49-F238E27FC236}">
                <a16:creationId xmlns:a16="http://schemas.microsoft.com/office/drawing/2014/main" id="{C37AEFE9-2792-BF81-2794-806A382CACEA}"/>
              </a:ext>
            </a:extLst>
          </p:cNvPr>
          <p:cNvSpPr>
            <a:spLocks noGrp="1" noChangeArrowheads="1"/>
          </p:cNvSpPr>
          <p:nvPr>
            <p:ph type="title"/>
          </p:nvPr>
        </p:nvSpPr>
        <p:spPr>
          <a:xfrm>
            <a:off x="648843" y="-7438"/>
            <a:ext cx="7846314" cy="1043992"/>
          </a:xfrm>
        </p:spPr>
        <p:txBody>
          <a:bodyPr>
            <a:normAutofit/>
          </a:bodyPr>
          <a:lstStyle/>
          <a:p>
            <a:r>
              <a:rPr lang="de-DE" altLang="de-DE" sz="2400" dirty="0">
                <a:latin typeface="Arial" panose="020B0604020202020204" pitchFamily="34" charset="0"/>
                <a:cs typeface="Arial" panose="020B0604020202020204" pitchFamily="34" charset="0"/>
              </a:rPr>
              <a:t>Indikationen zur Vitamin-D-Bestimmung</a:t>
            </a:r>
            <a:endParaRPr lang="de-DE" altLang="de-DE" sz="2400" i="1" dirty="0">
              <a:latin typeface="Arial" panose="020B0604020202020204" pitchFamily="34" charset="0"/>
              <a:cs typeface="Arial" panose="020B0604020202020204" pitchFamily="34" charset="0"/>
            </a:endParaRPr>
          </a:p>
        </p:txBody>
      </p:sp>
      <p:sp>
        <p:nvSpPr>
          <p:cNvPr id="25604" name="Rectangle 3">
            <a:extLst>
              <a:ext uri="{FF2B5EF4-FFF2-40B4-BE49-F238E27FC236}">
                <a16:creationId xmlns:a16="http://schemas.microsoft.com/office/drawing/2014/main" id="{C151D982-88F4-36A2-91EF-49B136ACD51C}"/>
              </a:ext>
            </a:extLst>
          </p:cNvPr>
          <p:cNvSpPr>
            <a:spLocks noGrp="1" noChangeArrowheads="1"/>
          </p:cNvSpPr>
          <p:nvPr>
            <p:ph idx="1"/>
          </p:nvPr>
        </p:nvSpPr>
        <p:spPr>
          <a:xfrm>
            <a:off x="0" y="1036554"/>
            <a:ext cx="8748464" cy="5183563"/>
          </a:xfrm>
        </p:spPr>
        <p:txBody>
          <a:bodyPr>
            <a:noAutofit/>
          </a:bodyPr>
          <a:lstStyle/>
          <a:p>
            <a:pPr>
              <a:buClr>
                <a:srgbClr val="000099"/>
              </a:buClr>
              <a:buFont typeface="Wingdings" panose="05000000000000000000" pitchFamily="2" charset="2"/>
              <a:buChar char="§"/>
            </a:pPr>
            <a:r>
              <a:rPr lang="de-DE" sz="2000" dirty="0"/>
              <a:t>Unerklärte Knochenschmerzen oder </a:t>
            </a:r>
            <a:r>
              <a:rPr lang="de-DE" sz="2000" dirty="0" err="1"/>
              <a:t>path</a:t>
            </a:r>
            <a:r>
              <a:rPr lang="de-DE" sz="2000" dirty="0"/>
              <a:t>. Frakturen</a:t>
            </a:r>
          </a:p>
          <a:p>
            <a:pPr>
              <a:buClr>
                <a:srgbClr val="000099"/>
              </a:buClr>
              <a:buFont typeface="Wingdings" panose="05000000000000000000" pitchFamily="2" charset="2"/>
              <a:buChar char="§"/>
            </a:pPr>
            <a:r>
              <a:rPr lang="de-DE" sz="2000" dirty="0"/>
              <a:t>Unerklärte Laborauffälligkeiten (AP </a:t>
            </a:r>
            <a:r>
              <a:rPr lang="de-DE" sz="2000" dirty="0">
                <a:sym typeface="Wingdings" panose="05000000000000000000" pitchFamily="2" charset="2"/>
              </a:rPr>
              <a:t>, Ca</a:t>
            </a:r>
            <a:r>
              <a:rPr lang="de-DE" sz="2000" baseline="30000" dirty="0">
                <a:sym typeface="Wingdings" panose="05000000000000000000" pitchFamily="2" charset="2"/>
              </a:rPr>
              <a:t>++</a:t>
            </a:r>
            <a:r>
              <a:rPr lang="de-DE" sz="2000" dirty="0">
                <a:sym typeface="Wingdings" panose="05000000000000000000" pitchFamily="2" charset="2"/>
              </a:rPr>
              <a:t>, P </a:t>
            </a:r>
            <a:r>
              <a:rPr lang="de-DE" sz="2000" dirty="0"/>
              <a:t>)</a:t>
            </a:r>
          </a:p>
          <a:p>
            <a:pPr>
              <a:buClr>
                <a:srgbClr val="000099"/>
              </a:buClr>
              <a:buFont typeface="Wingdings" panose="05000000000000000000" pitchFamily="2" charset="2"/>
              <a:buChar char="§"/>
            </a:pPr>
            <a:r>
              <a:rPr lang="de-DE" sz="2000" dirty="0"/>
              <a:t>Sehr dunkle Hautfarbe, Medikamenteneinnahme (z.B. Antiepileptika)</a:t>
            </a:r>
          </a:p>
          <a:p>
            <a:pPr>
              <a:buClr>
                <a:srgbClr val="000099"/>
              </a:buClr>
              <a:buFont typeface="Wingdings" panose="05000000000000000000" pitchFamily="2" charset="2"/>
              <a:buChar char="§"/>
            </a:pPr>
            <a:r>
              <a:rPr lang="de-DE" sz="2000" dirty="0"/>
              <a:t>Chronische Krankheiten (z.B. Niereninsuffizienz, Malabsorptionssyndrom, Leber-/Gallenwegserkrankung)</a:t>
            </a:r>
          </a:p>
          <a:p>
            <a:pPr>
              <a:buClr>
                <a:srgbClr val="000099"/>
              </a:buClr>
              <a:buFont typeface="Wingdings" panose="05000000000000000000" pitchFamily="2" charset="2"/>
              <a:buChar char="§"/>
            </a:pPr>
            <a:r>
              <a:rPr lang="de-DE" altLang="de-DE" sz="2000" dirty="0"/>
              <a:t>eindeutig pathologisch erst &lt; 12,5nmol/l oder sekundärer HPT</a:t>
            </a:r>
            <a:endParaRPr lang="de-DE" sz="2000" dirty="0"/>
          </a:p>
          <a:p>
            <a:pPr>
              <a:buClr>
                <a:srgbClr val="000099"/>
              </a:buClr>
              <a:buFont typeface="Wingdings" panose="05000000000000000000" pitchFamily="2" charset="2"/>
              <a:buChar char="Ø"/>
            </a:pPr>
            <a:r>
              <a:rPr lang="de-DE" sz="2000" b="1" dirty="0"/>
              <a:t>Ohne Messung Vitamin-D Gabe indiziert bei</a:t>
            </a:r>
            <a:r>
              <a:rPr lang="de-DE" sz="2000" dirty="0"/>
              <a:t>:</a:t>
            </a:r>
          </a:p>
          <a:p>
            <a:pPr>
              <a:buClr>
                <a:srgbClr val="000099"/>
              </a:buClr>
              <a:buFont typeface="Wingdings" panose="05000000000000000000" pitchFamily="2" charset="2"/>
              <a:buChar char="Ø"/>
            </a:pPr>
            <a:r>
              <a:rPr lang="de-DE" sz="2000" dirty="0"/>
              <a:t>Bettlägerige und immobile Patienten</a:t>
            </a:r>
          </a:p>
          <a:p>
            <a:pPr>
              <a:buClr>
                <a:srgbClr val="000099"/>
              </a:buClr>
              <a:buFont typeface="Wingdings" panose="05000000000000000000" pitchFamily="2" charset="2"/>
              <a:buChar char="Ø"/>
            </a:pPr>
            <a:r>
              <a:rPr lang="de-DE" sz="2000" dirty="0"/>
              <a:t>Ganzjährig ganzkörper-bedeckender Kleidung/ hoher Lichtschutz </a:t>
            </a:r>
          </a:p>
          <a:p>
            <a:pPr>
              <a:buClr>
                <a:srgbClr val="000099"/>
              </a:buClr>
              <a:buFont typeface="Wingdings" panose="05000000000000000000" pitchFamily="2" charset="2"/>
              <a:buChar char="Ø"/>
            </a:pPr>
            <a:r>
              <a:rPr lang="de-DE" sz="2000" dirty="0"/>
              <a:t>Glucocorticoid-Therapie ab 7,5 mg/d über mehrere Monate</a:t>
            </a:r>
          </a:p>
          <a:p>
            <a:pPr>
              <a:buClr>
                <a:srgbClr val="000099"/>
              </a:buClr>
              <a:buFont typeface="Wingdings" panose="05000000000000000000" pitchFamily="2" charset="2"/>
              <a:buChar char="Ø"/>
            </a:pPr>
            <a:r>
              <a:rPr lang="de-DE" sz="2000" dirty="0"/>
              <a:t>Begleitend zu spezifischer </a:t>
            </a:r>
            <a:r>
              <a:rPr lang="de-DE" sz="2000" dirty="0" err="1"/>
              <a:t>Osteoporosetherapie</a:t>
            </a:r>
            <a:endParaRPr lang="de-DE" sz="2000" dirty="0"/>
          </a:p>
          <a:p>
            <a:pPr marL="0" indent="0">
              <a:lnSpc>
                <a:spcPct val="90000"/>
              </a:lnSpc>
              <a:buClr>
                <a:srgbClr val="000099"/>
              </a:buClr>
              <a:buNone/>
              <a:defRPr/>
            </a:pPr>
            <a:endParaRPr lang="de-DE" altLang="de-DE" sz="2000" dirty="0"/>
          </a:p>
          <a:p>
            <a:pPr marL="0" indent="0" eaLnBrk="1" hangingPunct="1">
              <a:lnSpc>
                <a:spcPct val="90000"/>
              </a:lnSpc>
              <a:buClr>
                <a:srgbClr val="000099"/>
              </a:buClr>
              <a:buNone/>
              <a:defRPr/>
            </a:pPr>
            <a:endParaRPr lang="de-DE" altLang="de-DE" sz="2000" dirty="0"/>
          </a:p>
        </p:txBody>
      </p:sp>
    </p:spTree>
    <p:extLst>
      <p:ext uri="{BB962C8B-B14F-4D97-AF65-F5344CB8AC3E}">
        <p14:creationId xmlns:p14="http://schemas.microsoft.com/office/powerpoint/2010/main" val="724376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D1C9A-785F-756A-4F92-EF82ED3C613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33CCBFC-5B96-6F25-72A1-F642717A980F}"/>
              </a:ext>
            </a:extLst>
          </p:cNvPr>
          <p:cNvSpPr>
            <a:spLocks noGrp="1"/>
          </p:cNvSpPr>
          <p:nvPr>
            <p:ph type="title"/>
          </p:nvPr>
        </p:nvSpPr>
        <p:spPr/>
        <p:txBody>
          <a:bodyPr>
            <a:normAutofit/>
          </a:bodyPr>
          <a:lstStyle/>
          <a:p>
            <a:r>
              <a:rPr lang="de-DE" sz="3200" dirty="0"/>
              <a:t>Verordnung auf Kassenrezept</a:t>
            </a:r>
          </a:p>
        </p:txBody>
      </p:sp>
      <p:sp>
        <p:nvSpPr>
          <p:cNvPr id="4" name="Foliennummernplatzhalter 3">
            <a:extLst>
              <a:ext uri="{FF2B5EF4-FFF2-40B4-BE49-F238E27FC236}">
                <a16:creationId xmlns:a16="http://schemas.microsoft.com/office/drawing/2014/main" id="{FDD3DA5C-5A11-7F82-184F-011FE77A3C65}"/>
              </a:ext>
            </a:extLst>
          </p:cNvPr>
          <p:cNvSpPr>
            <a:spLocks noGrp="1"/>
          </p:cNvSpPr>
          <p:nvPr>
            <p:ph type="sldNum" sz="quarter" idx="12"/>
          </p:nvPr>
        </p:nvSpPr>
        <p:spPr>
          <a:xfrm>
            <a:off x="0" y="1272222"/>
            <a:ext cx="711200" cy="244476"/>
          </a:xfrm>
          <a:prstGeom prst="rect">
            <a:avLst/>
          </a:prstGeom>
          <a:noFill/>
        </p:spPr>
        <p:txBody>
          <a:bodyPr vert="horz" anchor="ctr" anchorCtr="0">
            <a:normAutofit fontScale="85000" lnSpcReduction="20000"/>
          </a:bodyPr>
          <a:lstStyle>
            <a:defPPr>
              <a:defRPr lang="de-DE"/>
            </a:defPPr>
            <a:lvl1pPr marL="0" algn="ctr" defTabSz="914400" rtl="0" eaLnBrk="1" latinLnBrk="0" hangingPunct="1">
              <a:defRPr kumimoji="0" sz="1400" b="1" kern="1200">
                <a:solidFill>
                  <a:srgbClr val="FFFFFF"/>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dirty="0"/>
          </a:p>
        </p:txBody>
      </p:sp>
      <p:sp>
        <p:nvSpPr>
          <p:cNvPr id="5" name="Inhaltsplatzhalter 4">
            <a:extLst>
              <a:ext uri="{FF2B5EF4-FFF2-40B4-BE49-F238E27FC236}">
                <a16:creationId xmlns:a16="http://schemas.microsoft.com/office/drawing/2014/main" id="{C2F45B50-5EC0-762D-6586-FF323A4E761D}"/>
              </a:ext>
            </a:extLst>
          </p:cNvPr>
          <p:cNvSpPr>
            <a:spLocks noGrp="1"/>
          </p:cNvSpPr>
          <p:nvPr>
            <p:ph sz="quarter" idx="1"/>
          </p:nvPr>
        </p:nvSpPr>
        <p:spPr>
          <a:xfrm>
            <a:off x="158824" y="1556791"/>
            <a:ext cx="8229600" cy="3672409"/>
          </a:xfrm>
        </p:spPr>
        <p:txBody>
          <a:bodyPr>
            <a:normAutofit/>
          </a:bodyPr>
          <a:lstStyle/>
          <a:p>
            <a:r>
              <a:rPr lang="de-DE" sz="2400" dirty="0">
                <a:effectLst/>
                <a:latin typeface="Arial" panose="020B0604020202020204" pitchFamily="34" charset="0"/>
              </a:rPr>
              <a:t>zur Behandlung der manifesten Osteoporose (bedeutet vorausgegangene Fraktur ohne adäquates Trauma)</a:t>
            </a:r>
          </a:p>
          <a:p>
            <a:r>
              <a:rPr lang="de-DE" sz="2400" dirty="0">
                <a:effectLst/>
                <a:latin typeface="Arial" panose="020B0604020202020204" pitchFamily="34" charset="0"/>
              </a:rPr>
              <a:t>zeitgleich zur Steroidtherapie bei Erkrankungen, die voraussichtlich einer mindestens sechsmonatigen Steroidtherapie in einer Dosis von wenigstens 7,5 mg </a:t>
            </a:r>
            <a:r>
              <a:rPr lang="de-DE" sz="2400" dirty="0" err="1">
                <a:effectLst/>
                <a:latin typeface="Arial" panose="020B0604020202020204" pitchFamily="34" charset="0"/>
              </a:rPr>
              <a:t>Prednisolonäquivalent</a:t>
            </a:r>
            <a:r>
              <a:rPr lang="de-DE" sz="2400" dirty="0">
                <a:effectLst/>
                <a:latin typeface="Arial" panose="020B0604020202020204" pitchFamily="34" charset="0"/>
              </a:rPr>
              <a:t> bedürfen</a:t>
            </a:r>
          </a:p>
          <a:p>
            <a:r>
              <a:rPr lang="de-DE" sz="2400" dirty="0">
                <a:effectLst/>
                <a:latin typeface="Arial" panose="020B0604020202020204" pitchFamily="34" charset="0"/>
              </a:rPr>
              <a:t>bei </a:t>
            </a:r>
            <a:r>
              <a:rPr lang="de-DE" sz="2400" dirty="0">
                <a:latin typeface="Arial" panose="020B0604020202020204" pitchFamily="34" charset="0"/>
              </a:rPr>
              <a:t>spez. Therapie</a:t>
            </a:r>
            <a:r>
              <a:rPr lang="de-DE" sz="2400" dirty="0">
                <a:effectLst/>
                <a:latin typeface="Arial" panose="020B0604020202020204" pitchFamily="34" charset="0"/>
              </a:rPr>
              <a:t> gemäß Hinweis in Fachinformation (insbes. </a:t>
            </a:r>
            <a:r>
              <a:rPr lang="de-DE" sz="2400" dirty="0">
                <a:latin typeface="Arial" panose="020B0604020202020204" pitchFamily="34" charset="0"/>
              </a:rPr>
              <a:t>b</a:t>
            </a:r>
            <a:r>
              <a:rPr lang="de-DE" sz="2400" dirty="0">
                <a:effectLst/>
                <a:latin typeface="Arial" panose="020B0604020202020204" pitchFamily="34" charset="0"/>
              </a:rPr>
              <a:t>ei parenteralen Präparaten)</a:t>
            </a:r>
            <a:endParaRPr lang="de-DE" sz="2400" dirty="0"/>
          </a:p>
        </p:txBody>
      </p:sp>
    </p:spTree>
    <p:extLst>
      <p:ext uri="{BB962C8B-B14F-4D97-AF65-F5344CB8AC3E}">
        <p14:creationId xmlns:p14="http://schemas.microsoft.com/office/powerpoint/2010/main" val="2520595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BF48A-567A-B0A8-7995-4B57A08D271E}"/>
            </a:ext>
          </a:extLst>
        </p:cNvPr>
        <p:cNvGrpSpPr/>
        <p:nvPr/>
      </p:nvGrpSpPr>
      <p:grpSpPr>
        <a:xfrm>
          <a:off x="0" y="0"/>
          <a:ext cx="0" cy="0"/>
          <a:chOff x="0" y="0"/>
          <a:chExt cx="0" cy="0"/>
        </a:xfrm>
      </p:grpSpPr>
      <p:sp>
        <p:nvSpPr>
          <p:cNvPr id="39939" name="Rectangle 2">
            <a:extLst>
              <a:ext uri="{FF2B5EF4-FFF2-40B4-BE49-F238E27FC236}">
                <a16:creationId xmlns:a16="http://schemas.microsoft.com/office/drawing/2014/main" id="{B499DD33-B44D-07E3-A369-77CFA5151742}"/>
              </a:ext>
            </a:extLst>
          </p:cNvPr>
          <p:cNvSpPr>
            <a:spLocks noGrp="1" noChangeArrowheads="1"/>
          </p:cNvSpPr>
          <p:nvPr>
            <p:ph type="title"/>
          </p:nvPr>
        </p:nvSpPr>
        <p:spPr>
          <a:xfrm>
            <a:off x="979784" y="332656"/>
            <a:ext cx="6485006" cy="465534"/>
          </a:xfrm>
        </p:spPr>
        <p:txBody>
          <a:bodyPr>
            <a:noAutofit/>
          </a:bodyPr>
          <a:lstStyle/>
          <a:p>
            <a:pPr algn="l" eaLnBrk="1" hangingPunct="1"/>
            <a:r>
              <a:rPr lang="de-DE" altLang="de-DE" sz="3200" dirty="0"/>
              <a:t>Röntgen BWS/LWS (2 Ebenen)</a:t>
            </a:r>
          </a:p>
        </p:txBody>
      </p:sp>
      <p:sp>
        <p:nvSpPr>
          <p:cNvPr id="39940" name="Rectangle 3">
            <a:extLst>
              <a:ext uri="{FF2B5EF4-FFF2-40B4-BE49-F238E27FC236}">
                <a16:creationId xmlns:a16="http://schemas.microsoft.com/office/drawing/2014/main" id="{8246F9A6-872A-0600-4220-CC1827FCFE79}"/>
              </a:ext>
            </a:extLst>
          </p:cNvPr>
          <p:cNvSpPr>
            <a:spLocks noGrp="1" noChangeArrowheads="1"/>
          </p:cNvSpPr>
          <p:nvPr>
            <p:ph type="body" idx="1"/>
          </p:nvPr>
        </p:nvSpPr>
        <p:spPr>
          <a:xfrm>
            <a:off x="251520" y="1052736"/>
            <a:ext cx="8568952" cy="5040560"/>
          </a:xfrm>
        </p:spPr>
        <p:txBody>
          <a:bodyPr/>
          <a:lstStyle/>
          <a:p>
            <a:pPr eaLnBrk="1" hangingPunct="1">
              <a:buSzPct val="60000"/>
              <a:buFont typeface="Wingdings" pitchFamily="2" charset="2"/>
              <a:buNone/>
            </a:pPr>
            <a:r>
              <a:rPr lang="de-DE" altLang="de-DE" sz="2400" u="sng" dirty="0"/>
              <a:t>Bei Verdacht</a:t>
            </a:r>
            <a:r>
              <a:rPr lang="de-DE" altLang="de-DE" sz="2400" dirty="0"/>
              <a:t> auf bisher unentdeckte </a:t>
            </a:r>
            <a:r>
              <a:rPr lang="de-DE" altLang="de-DE" sz="2400" u="sng" dirty="0"/>
              <a:t>Fraktur</a:t>
            </a:r>
            <a:r>
              <a:rPr lang="de-DE" altLang="de-DE" sz="2400" dirty="0"/>
              <a:t>:</a:t>
            </a:r>
          </a:p>
          <a:p>
            <a:pPr eaLnBrk="1" hangingPunct="1">
              <a:buClr>
                <a:srgbClr val="000099"/>
              </a:buClr>
              <a:buFont typeface="Wingdings" pitchFamily="2" charset="2"/>
              <a:buChar char="§"/>
            </a:pPr>
            <a:r>
              <a:rPr lang="de-DE" altLang="de-DE" sz="2400" dirty="0"/>
              <a:t>Großzügige Indikationsstellung, wenn davon Therapieentscheidung abhängt oder als Ausgangsbefund bei Therapieeinleitung, wenn unklar ist, ob bereits Wirbelkörperfrakturen vorliegen</a:t>
            </a:r>
          </a:p>
          <a:p>
            <a:pPr eaLnBrk="1" hangingPunct="1">
              <a:buClr>
                <a:srgbClr val="000099"/>
              </a:buClr>
              <a:buFont typeface="Wingdings" pitchFamily="2" charset="2"/>
              <a:buChar char="§"/>
            </a:pPr>
            <a:r>
              <a:rPr lang="de-DE" altLang="de-DE" sz="2400" dirty="0"/>
              <a:t>Bei akuten frakturverdächtigen Rückenschmerzen. Cave: Frische Wirbelkörpereinbrüche sind in der Frühphase röntgenologisch oft nicht eindeutig nachweisbar (CT erwägen)</a:t>
            </a:r>
          </a:p>
          <a:p>
            <a:pPr eaLnBrk="1" hangingPunct="1">
              <a:buClr>
                <a:srgbClr val="000099"/>
              </a:buClr>
              <a:buFont typeface="Wingdings" pitchFamily="2" charset="2"/>
              <a:buChar char="§"/>
            </a:pPr>
            <a:r>
              <a:rPr lang="de-DE" altLang="de-DE" sz="2400" dirty="0"/>
              <a:t>Größenverlust &gt;2cm kurzfristig, ab 5 cm langfristig</a:t>
            </a:r>
          </a:p>
          <a:p>
            <a:pPr eaLnBrk="1" hangingPunct="1">
              <a:buClr>
                <a:srgbClr val="000099"/>
              </a:buClr>
              <a:buFont typeface="Wingdings" pitchFamily="2" charset="2"/>
              <a:buChar char="§"/>
            </a:pPr>
            <a:r>
              <a:rPr lang="de-DE" altLang="de-DE" sz="2400" dirty="0"/>
              <a:t>Ersatzweise auch andere bildgebende Verfahren mit verwertbaren Aussagen (wie Röntgenbild Thorax, VFA)</a:t>
            </a:r>
          </a:p>
          <a:p>
            <a:pPr eaLnBrk="1" hangingPunct="1">
              <a:buFontTx/>
              <a:buNone/>
            </a:pPr>
            <a:endParaRPr lang="de-DE" altLang="de-DE" sz="1800" dirty="0"/>
          </a:p>
        </p:txBody>
      </p:sp>
    </p:spTree>
    <p:extLst>
      <p:ext uri="{BB962C8B-B14F-4D97-AF65-F5344CB8AC3E}">
        <p14:creationId xmlns:p14="http://schemas.microsoft.com/office/powerpoint/2010/main" val="2102604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136F30-8FCA-8BB3-875C-887932DB1C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3980B49-A05D-0FB8-45D4-66C7031F1053}"/>
              </a:ext>
            </a:extLst>
          </p:cNvPr>
          <p:cNvSpPr>
            <a:spLocks noGrp="1"/>
          </p:cNvSpPr>
          <p:nvPr>
            <p:ph type="title"/>
          </p:nvPr>
        </p:nvSpPr>
        <p:spPr/>
        <p:txBody>
          <a:bodyPr>
            <a:normAutofit/>
          </a:bodyPr>
          <a:lstStyle/>
          <a:p>
            <a:pPr algn="ctr"/>
            <a:r>
              <a:rPr lang="de-DE" sz="3600" dirty="0"/>
              <a:t>Neue Schwellenwerte</a:t>
            </a:r>
          </a:p>
        </p:txBody>
      </p:sp>
      <p:sp>
        <p:nvSpPr>
          <p:cNvPr id="3" name="Inhaltsplatzhalter 2">
            <a:extLst>
              <a:ext uri="{FF2B5EF4-FFF2-40B4-BE49-F238E27FC236}">
                <a16:creationId xmlns:a16="http://schemas.microsoft.com/office/drawing/2014/main" id="{9D222264-BBD3-A216-8966-7DE32E7F3BCF}"/>
              </a:ext>
            </a:extLst>
          </p:cNvPr>
          <p:cNvSpPr>
            <a:spLocks noGrp="1"/>
          </p:cNvSpPr>
          <p:nvPr>
            <p:ph idx="1"/>
          </p:nvPr>
        </p:nvSpPr>
        <p:spPr>
          <a:xfrm>
            <a:off x="611560" y="1016608"/>
            <a:ext cx="8136904" cy="5220704"/>
          </a:xfrm>
        </p:spPr>
        <p:txBody>
          <a:bodyPr>
            <a:normAutofit lnSpcReduction="10000"/>
          </a:bodyPr>
          <a:lstStyle/>
          <a:p>
            <a:pPr marL="0" indent="0">
              <a:buNone/>
            </a:pPr>
            <a:endParaRPr lang="de-DE" sz="2100" dirty="0"/>
          </a:p>
          <a:p>
            <a:r>
              <a:rPr lang="de-DE" sz="2600" dirty="0"/>
              <a:t>Für Diagnostik: als ärztlich relevant eingeschätzt</a:t>
            </a:r>
          </a:p>
          <a:p>
            <a:r>
              <a:rPr lang="de-DE" sz="2600" dirty="0"/>
              <a:t>Therapieschwelle: 5%/3 Jahre (WK, Hüfte)</a:t>
            </a:r>
          </a:p>
          <a:p>
            <a:r>
              <a:rPr lang="de-DE" sz="2600" dirty="0"/>
              <a:t>Schwelle für osteoanabole Therapie: 10%/3J</a:t>
            </a:r>
          </a:p>
          <a:p>
            <a:r>
              <a:rPr lang="de-DE" sz="2600" dirty="0"/>
              <a:t>Unterschiedliche Empfehlungsstärken für individuelle Variationsmöglichkeit</a:t>
            </a:r>
          </a:p>
          <a:p>
            <a:r>
              <a:rPr lang="de-DE" sz="2600" dirty="0"/>
              <a:t>Leitlinienupdate ist freigegeben, demnächst soll es eine Anwenderversion und eine elektronische Umsetzungshilfe zur Papierversion der Risikoberechnung geben. Unklar, wann validierter Risikorechner herauskommt</a:t>
            </a:r>
          </a:p>
        </p:txBody>
      </p:sp>
      <p:sp>
        <p:nvSpPr>
          <p:cNvPr id="4" name="Foliennummernplatzhalter 3">
            <a:extLst>
              <a:ext uri="{FF2B5EF4-FFF2-40B4-BE49-F238E27FC236}">
                <a16:creationId xmlns:a16="http://schemas.microsoft.com/office/drawing/2014/main" id="{4EECAAD3-3271-0576-8EF2-06DD5E3E80BA}"/>
              </a:ext>
            </a:extLst>
          </p:cNvPr>
          <p:cNvSpPr>
            <a:spLocks noGrp="1"/>
          </p:cNvSpPr>
          <p:nvPr>
            <p:ph type="sldNum" sz="quarter" idx="11"/>
          </p:nvPr>
        </p:nvSpPr>
        <p:spPr bwMode="auto">
          <a:xfrm>
            <a:off x="242888" y="5531644"/>
            <a:ext cx="1600200" cy="357188"/>
          </a:xfrm>
          <a:prstGeom prst="rect">
            <a:avLst/>
          </a:prstGeom>
          <a:noFill/>
          <a:ln w="9525">
            <a:noFill/>
            <a:miter lim="800000"/>
            <a:headEnd/>
            <a:tailEnd/>
          </a:ln>
          <a:effectLst/>
        </p:spPr>
        <p:txBody>
          <a:bodyPr vert="horz" wrap="square" lIns="68580" tIns="34290" rIns="68580" bIns="34290" numCol="1" anchor="t" anchorCtr="0" compatLnSpc="1">
            <a:prstTxWarp prst="textNoShape">
              <a:avLst/>
            </a:prstTxWarp>
          </a:bodyPr>
          <a:lstStyle>
            <a:defPPr>
              <a:defRPr lang="de-DE"/>
            </a:defPPr>
            <a:lvl1pPr algn="l" rtl="0" fontAlgn="base">
              <a:spcBef>
                <a:spcPct val="0"/>
              </a:spcBef>
              <a:spcAft>
                <a:spcPct val="0"/>
              </a:spcAft>
              <a:defRPr sz="750" kern="1200">
                <a:solidFill>
                  <a:schemeClr val="accent2"/>
                </a:solidFill>
                <a:latin typeface="Arial" charset="0"/>
                <a:ea typeface="+mn-ea"/>
                <a:cs typeface="+mn-cs"/>
              </a:defRPr>
            </a:lvl1pPr>
            <a:lvl2pPr marL="342900" algn="l" rtl="0" fontAlgn="base">
              <a:spcBef>
                <a:spcPct val="0"/>
              </a:spcBef>
              <a:spcAft>
                <a:spcPct val="0"/>
              </a:spcAft>
              <a:defRPr kern="1200">
                <a:solidFill>
                  <a:schemeClr val="tx1"/>
                </a:solidFill>
                <a:latin typeface="Arial" charset="0"/>
                <a:ea typeface="+mn-ea"/>
                <a:cs typeface="+mn-cs"/>
              </a:defRPr>
            </a:lvl2pPr>
            <a:lvl3pPr marL="685800" algn="l" rtl="0" fontAlgn="base">
              <a:spcBef>
                <a:spcPct val="0"/>
              </a:spcBef>
              <a:spcAft>
                <a:spcPct val="0"/>
              </a:spcAft>
              <a:defRPr kern="1200">
                <a:solidFill>
                  <a:schemeClr val="tx1"/>
                </a:solidFill>
                <a:latin typeface="Arial" charset="0"/>
                <a:ea typeface="+mn-ea"/>
                <a:cs typeface="+mn-cs"/>
              </a:defRPr>
            </a:lvl3pPr>
            <a:lvl4pPr marL="1028700" algn="l" rtl="0" fontAlgn="base">
              <a:spcBef>
                <a:spcPct val="0"/>
              </a:spcBef>
              <a:spcAft>
                <a:spcPct val="0"/>
              </a:spcAft>
              <a:defRPr kern="1200">
                <a:solidFill>
                  <a:schemeClr val="tx1"/>
                </a:solidFill>
                <a:latin typeface="Arial" charset="0"/>
                <a:ea typeface="+mn-ea"/>
                <a:cs typeface="+mn-cs"/>
              </a:defRPr>
            </a:lvl4pPr>
            <a:lvl5pPr marL="1371600" algn="l" rtl="0" fontAlgn="base">
              <a:spcBef>
                <a:spcPct val="0"/>
              </a:spcBef>
              <a:spcAft>
                <a:spcPct val="0"/>
              </a:spcAft>
              <a:defRPr kern="1200">
                <a:solidFill>
                  <a:schemeClr val="tx1"/>
                </a:solidFill>
                <a:latin typeface="Arial" charset="0"/>
                <a:ea typeface="+mn-ea"/>
                <a:cs typeface="+mn-cs"/>
              </a:defRPr>
            </a:lvl5pPr>
            <a:lvl6pPr marL="1714500" algn="l" defTabSz="685800" rtl="0" eaLnBrk="1" latinLnBrk="0" hangingPunct="1">
              <a:defRPr kern="1200">
                <a:solidFill>
                  <a:schemeClr val="tx1"/>
                </a:solidFill>
                <a:latin typeface="Arial" charset="0"/>
                <a:ea typeface="+mn-ea"/>
                <a:cs typeface="+mn-cs"/>
              </a:defRPr>
            </a:lvl6pPr>
            <a:lvl7pPr marL="2057400" algn="l" defTabSz="685800" rtl="0" eaLnBrk="1" latinLnBrk="0" hangingPunct="1">
              <a:defRPr kern="1200">
                <a:solidFill>
                  <a:schemeClr val="tx1"/>
                </a:solidFill>
                <a:latin typeface="Arial" charset="0"/>
                <a:ea typeface="+mn-ea"/>
                <a:cs typeface="+mn-cs"/>
              </a:defRPr>
            </a:lvl7pPr>
            <a:lvl8pPr marL="2400300" algn="l" defTabSz="685800" rtl="0" eaLnBrk="1" latinLnBrk="0" hangingPunct="1">
              <a:defRPr kern="1200">
                <a:solidFill>
                  <a:schemeClr val="tx1"/>
                </a:solidFill>
                <a:latin typeface="Arial" charset="0"/>
                <a:ea typeface="+mn-ea"/>
                <a:cs typeface="+mn-cs"/>
              </a:defRPr>
            </a:lvl8pPr>
            <a:lvl9pPr marL="2743200" algn="l" defTabSz="685800" rtl="0" eaLnBrk="1" latinLnBrk="0" hangingPunct="1">
              <a:defRPr kern="1200">
                <a:solidFill>
                  <a:schemeClr val="tx1"/>
                </a:solidFill>
                <a:latin typeface="Arial" charset="0"/>
                <a:ea typeface="+mn-ea"/>
                <a:cs typeface="+mn-cs"/>
              </a:defRPr>
            </a:lvl9pPr>
          </a:lstStyle>
          <a:p>
            <a:fld id="{A6A93999-BE5C-48BA-9C49-1FC6E82F6FB7}" type="slidenum">
              <a:rPr lang="de-DE" smtClean="0"/>
              <a:pPr/>
              <a:t>24</a:t>
            </a:fld>
            <a:endParaRPr lang="de-DE"/>
          </a:p>
        </p:txBody>
      </p:sp>
    </p:spTree>
    <p:extLst>
      <p:ext uri="{BB962C8B-B14F-4D97-AF65-F5344CB8AC3E}">
        <p14:creationId xmlns:p14="http://schemas.microsoft.com/office/powerpoint/2010/main" val="2455959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19939-03FA-8D88-0ED6-CED4B67AA5AA}"/>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6CDD620-6C0D-5B87-A116-0702B171D969}"/>
              </a:ext>
            </a:extLst>
          </p:cNvPr>
          <p:cNvSpPr>
            <a:spLocks noGrp="1"/>
          </p:cNvSpPr>
          <p:nvPr>
            <p:ph type="sldNum" sz="quarter" idx="11"/>
          </p:nvPr>
        </p:nvSpPr>
        <p:spPr/>
        <p:txBody>
          <a:bodyPr/>
          <a:lstStyle/>
          <a:p>
            <a:fld id="{E8D5958F-80EB-4432-8C60-3B612FF06901}" type="slidenum">
              <a:rPr lang="de-DE" smtClean="0"/>
              <a:pPr/>
              <a:t>25</a:t>
            </a:fld>
            <a:endParaRPr lang="de-DE"/>
          </a:p>
        </p:txBody>
      </p:sp>
      <p:pic>
        <p:nvPicPr>
          <p:cNvPr id="3" name="Grafik 2">
            <a:extLst>
              <a:ext uri="{FF2B5EF4-FFF2-40B4-BE49-F238E27FC236}">
                <a16:creationId xmlns:a16="http://schemas.microsoft.com/office/drawing/2014/main" id="{6ED7BE4B-2502-75DB-41CC-5A550725C2F4}"/>
              </a:ext>
            </a:extLst>
          </p:cNvPr>
          <p:cNvPicPr>
            <a:picLocks noChangeAspect="1"/>
          </p:cNvPicPr>
          <p:nvPr/>
        </p:nvPicPr>
        <p:blipFill>
          <a:blip r:embed="rId2"/>
          <a:stretch>
            <a:fillRect/>
          </a:stretch>
        </p:blipFill>
        <p:spPr>
          <a:xfrm>
            <a:off x="1205221" y="3435382"/>
            <a:ext cx="5887059" cy="3158825"/>
          </a:xfrm>
          <a:prstGeom prst="rect">
            <a:avLst/>
          </a:prstGeom>
        </p:spPr>
      </p:pic>
      <p:pic>
        <p:nvPicPr>
          <p:cNvPr id="5" name="Grafik 4">
            <a:extLst>
              <a:ext uri="{FF2B5EF4-FFF2-40B4-BE49-F238E27FC236}">
                <a16:creationId xmlns:a16="http://schemas.microsoft.com/office/drawing/2014/main" id="{379A4F69-F840-59FB-A718-40946C2D3F5C}"/>
              </a:ext>
            </a:extLst>
          </p:cNvPr>
          <p:cNvPicPr>
            <a:picLocks noChangeAspect="1"/>
          </p:cNvPicPr>
          <p:nvPr/>
        </p:nvPicPr>
        <p:blipFill>
          <a:blip r:embed="rId3"/>
          <a:stretch>
            <a:fillRect/>
          </a:stretch>
        </p:blipFill>
        <p:spPr>
          <a:xfrm>
            <a:off x="1244535" y="188640"/>
            <a:ext cx="5887059" cy="3158826"/>
          </a:xfrm>
          <a:prstGeom prst="rect">
            <a:avLst/>
          </a:prstGeom>
        </p:spPr>
      </p:pic>
      <p:sp>
        <p:nvSpPr>
          <p:cNvPr id="6" name="Textfeld 5">
            <a:extLst>
              <a:ext uri="{FF2B5EF4-FFF2-40B4-BE49-F238E27FC236}">
                <a16:creationId xmlns:a16="http://schemas.microsoft.com/office/drawing/2014/main" id="{6825DB0C-A21D-AD31-66C9-E866C67D2944}"/>
              </a:ext>
            </a:extLst>
          </p:cNvPr>
          <p:cNvSpPr txBox="1"/>
          <p:nvPr/>
        </p:nvSpPr>
        <p:spPr>
          <a:xfrm>
            <a:off x="6444208" y="476672"/>
            <a:ext cx="2412268" cy="5632311"/>
          </a:xfrm>
          <a:prstGeom prst="rect">
            <a:avLst/>
          </a:prstGeom>
          <a:noFill/>
        </p:spPr>
        <p:txBody>
          <a:bodyPr wrap="square" rtlCol="0">
            <a:spAutoFit/>
          </a:bodyPr>
          <a:lstStyle/>
          <a:p>
            <a:r>
              <a:rPr lang="de-DE" sz="2000" dirty="0"/>
              <a:t>Angegeben sind die Risikogradienten, bei denen die osteoanabole Schwelle überschritten wird. Für spezifische Therapieindikation genügt halber Gradient</a:t>
            </a:r>
          </a:p>
          <a:p>
            <a:endParaRPr lang="de-DE" sz="2000" dirty="0"/>
          </a:p>
          <a:p>
            <a:r>
              <a:rPr lang="de-DE" altLang="de-DE" sz="2000" i="1" dirty="0"/>
              <a:t>T-Score &lt; </a:t>
            </a:r>
            <a:r>
              <a:rPr lang="de-DE" altLang="de-DE" sz="2000" dirty="0"/>
              <a:t>-3,5 bei Jüngeren oder bei Hinweisen auf sekundäre Osteoporose </a:t>
            </a:r>
            <a:r>
              <a:rPr lang="de-DE" altLang="de-DE" sz="2000" dirty="0">
                <a:sym typeface="Wingdings" panose="05000000000000000000" pitchFamily="2" charset="2"/>
              </a:rPr>
              <a:t></a:t>
            </a:r>
            <a:r>
              <a:rPr lang="de-DE" altLang="de-DE" sz="2000" dirty="0"/>
              <a:t> Spezialist </a:t>
            </a:r>
            <a:endParaRPr lang="de-DE" altLang="de-DE" sz="2000" b="1" i="1" dirty="0"/>
          </a:p>
        </p:txBody>
      </p:sp>
    </p:spTree>
    <p:extLst>
      <p:ext uri="{BB962C8B-B14F-4D97-AF65-F5344CB8AC3E}">
        <p14:creationId xmlns:p14="http://schemas.microsoft.com/office/powerpoint/2010/main" val="3604618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6E458-D5B0-1D6B-3428-43F37F3848FC}"/>
            </a:ext>
          </a:extLst>
        </p:cNvPr>
        <p:cNvGrpSpPr/>
        <p:nvPr/>
      </p:nvGrpSpPr>
      <p:grpSpPr>
        <a:xfrm>
          <a:off x="0" y="0"/>
          <a:ext cx="0" cy="0"/>
          <a:chOff x="0" y="0"/>
          <a:chExt cx="0" cy="0"/>
        </a:xfrm>
      </p:grpSpPr>
      <p:sp>
        <p:nvSpPr>
          <p:cNvPr id="10" name="object 33">
            <a:extLst>
              <a:ext uri="{FF2B5EF4-FFF2-40B4-BE49-F238E27FC236}">
                <a16:creationId xmlns:a16="http://schemas.microsoft.com/office/drawing/2014/main" id="{7F31D06B-CC14-3F4E-5014-D91B576D7F10}"/>
              </a:ext>
            </a:extLst>
          </p:cNvPr>
          <p:cNvSpPr txBox="1"/>
          <p:nvPr/>
        </p:nvSpPr>
        <p:spPr>
          <a:xfrm>
            <a:off x="396000" y="259200"/>
            <a:ext cx="7669220" cy="289823"/>
          </a:xfrm>
          <a:prstGeom prst="rect">
            <a:avLst/>
          </a:prstGeom>
        </p:spPr>
        <p:txBody>
          <a:bodyPr vert="horz" wrap="square" lIns="0" tIns="12700" rIns="0" bIns="0" rtlCol="0">
            <a:spAutoFit/>
          </a:bodyPr>
          <a:lstStyle/>
          <a:p>
            <a:pPr marL="12700">
              <a:lnSpc>
                <a:spcPct val="100000"/>
              </a:lnSpc>
              <a:spcBef>
                <a:spcPts val="100"/>
              </a:spcBef>
            </a:pPr>
            <a:r>
              <a:rPr lang="de-DE" b="1" spc="-35">
                <a:latin typeface="Arial" panose="020B0604020202020204" pitchFamily="34" charset="0"/>
                <a:cs typeface="Arial" panose="020B0604020202020204" pitchFamily="34" charset="0"/>
              </a:rPr>
              <a:t>Therapeutischer</a:t>
            </a:r>
            <a:r>
              <a:rPr lang="de-DE" b="1" spc="-10">
                <a:latin typeface="Arial" panose="020B0604020202020204" pitchFamily="34" charset="0"/>
                <a:cs typeface="Arial" panose="020B0604020202020204" pitchFamily="34" charset="0"/>
              </a:rPr>
              <a:t> </a:t>
            </a:r>
            <a:r>
              <a:rPr lang="de-DE" b="1" spc="-30">
                <a:latin typeface="Arial" panose="020B0604020202020204" pitchFamily="34" charset="0"/>
                <a:cs typeface="Arial" panose="020B0604020202020204" pitchFamily="34" charset="0"/>
              </a:rPr>
              <a:t>Algorithmus</a:t>
            </a:r>
            <a:r>
              <a:rPr lang="de-DE" b="1" spc="-15">
                <a:latin typeface="Arial" panose="020B0604020202020204" pitchFamily="34" charset="0"/>
                <a:cs typeface="Arial" panose="020B0604020202020204" pitchFamily="34" charset="0"/>
              </a:rPr>
              <a:t> </a:t>
            </a:r>
            <a:r>
              <a:rPr lang="de-DE" b="1" spc="-10">
                <a:latin typeface="Arial" panose="020B0604020202020204" pitchFamily="34" charset="0"/>
                <a:cs typeface="Arial" panose="020B0604020202020204" pitchFamily="34" charset="0"/>
              </a:rPr>
              <a:t>für </a:t>
            </a:r>
            <a:r>
              <a:rPr lang="de-DE" b="1" spc="-20">
                <a:latin typeface="Arial" panose="020B0604020202020204" pitchFamily="34" charset="0"/>
                <a:cs typeface="Arial" panose="020B0604020202020204" pitchFamily="34" charset="0"/>
              </a:rPr>
              <a:t>die</a:t>
            </a:r>
            <a:r>
              <a:rPr lang="de-DE" b="1" spc="-10">
                <a:latin typeface="Arial" panose="020B0604020202020204" pitchFamily="34" charset="0"/>
                <a:cs typeface="Arial" panose="020B0604020202020204" pitchFamily="34" charset="0"/>
              </a:rPr>
              <a:t> </a:t>
            </a:r>
            <a:r>
              <a:rPr lang="de-DE" b="1" spc="-25">
                <a:latin typeface="Arial" panose="020B0604020202020204" pitchFamily="34" charset="0"/>
                <a:cs typeface="Arial" panose="020B0604020202020204" pitchFamily="34" charset="0"/>
              </a:rPr>
              <a:t>Hausarztpraxis</a:t>
            </a:r>
            <a:endParaRPr lang="de-DE" b="1">
              <a:latin typeface="Arial" panose="020B0604020202020204" pitchFamily="34" charset="0"/>
              <a:cs typeface="Arial" panose="020B0604020202020204" pitchFamily="34" charset="0"/>
            </a:endParaRPr>
          </a:p>
        </p:txBody>
      </p:sp>
      <p:sp>
        <p:nvSpPr>
          <p:cNvPr id="13" name="object 35">
            <a:extLst>
              <a:ext uri="{FF2B5EF4-FFF2-40B4-BE49-F238E27FC236}">
                <a16:creationId xmlns:a16="http://schemas.microsoft.com/office/drawing/2014/main" id="{FC876B51-69E1-09A5-6C5B-4E001082D036}"/>
              </a:ext>
            </a:extLst>
          </p:cNvPr>
          <p:cNvSpPr/>
          <p:nvPr/>
        </p:nvSpPr>
        <p:spPr>
          <a:xfrm>
            <a:off x="435858" y="621234"/>
            <a:ext cx="1969720" cy="2581612"/>
          </a:xfrm>
          <a:custGeom>
            <a:avLst/>
            <a:gdLst/>
            <a:ahLst/>
            <a:cxnLst/>
            <a:rect l="l" t="t" r="r" b="b"/>
            <a:pathLst>
              <a:path w="936625" h="1179195">
                <a:moveTo>
                  <a:pt x="936002" y="0"/>
                </a:moveTo>
                <a:lnTo>
                  <a:pt x="0" y="0"/>
                </a:lnTo>
                <a:lnTo>
                  <a:pt x="0" y="1179004"/>
                </a:lnTo>
                <a:lnTo>
                  <a:pt x="936002" y="1179004"/>
                </a:lnTo>
                <a:lnTo>
                  <a:pt x="936002" y="0"/>
                </a:lnTo>
                <a:close/>
              </a:path>
            </a:pathLst>
          </a:custGeom>
          <a:solidFill>
            <a:srgbClr val="B1EDEA"/>
          </a:solidFill>
        </p:spPr>
        <p:txBody>
          <a:bodyPr wrap="square" lIns="0" tIns="0" rIns="0" bIns="0" rtlCol="0" anchor="ctr" anchorCtr="0"/>
          <a:lstStyle/>
          <a:p>
            <a:pPr marL="55880" marR="66040" indent="-635" algn="ctr">
              <a:lnSpc>
                <a:spcPct val="106500"/>
              </a:lnSpc>
              <a:spcBef>
                <a:spcPts val="100"/>
              </a:spcBef>
            </a:pPr>
            <a:r>
              <a:rPr lang="de-DE" sz="1600" spc="-10">
                <a:latin typeface="Arial" panose="020B0604020202020204" pitchFamily="34" charset="0"/>
                <a:cs typeface="Arial" panose="020B0604020202020204" pitchFamily="34" charset="0"/>
              </a:rPr>
              <a:t>Wirbelkörper-</a:t>
            </a:r>
            <a:br>
              <a:rPr lang="de-DE" sz="1600" spc="-10">
                <a:latin typeface="Arial" panose="020B0604020202020204" pitchFamily="34" charset="0"/>
                <a:cs typeface="Arial" panose="020B0604020202020204" pitchFamily="34" charset="0"/>
              </a:rPr>
            </a:br>
            <a:r>
              <a:rPr lang="de-DE" sz="1600">
                <a:latin typeface="Arial" panose="020B0604020202020204" pitchFamily="34" charset="0"/>
                <a:cs typeface="Arial" panose="020B0604020202020204" pitchFamily="34" charset="0"/>
              </a:rPr>
              <a:t>fraktur</a:t>
            </a:r>
            <a:r>
              <a:rPr lang="de-DE" sz="1600" spc="8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(2./3.</a:t>
            </a:r>
            <a:r>
              <a:rPr lang="de-DE" sz="1600" spc="85">
                <a:latin typeface="Arial" panose="020B0604020202020204" pitchFamily="34" charset="0"/>
                <a:cs typeface="Arial" panose="020B0604020202020204" pitchFamily="34" charset="0"/>
              </a:rPr>
              <a:t> </a:t>
            </a:r>
            <a:r>
              <a:rPr lang="de-DE" sz="1600" spc="-20">
                <a:latin typeface="Arial" panose="020B0604020202020204" pitchFamily="34" charset="0"/>
                <a:cs typeface="Arial" panose="020B0604020202020204" pitchFamily="34" charset="0"/>
              </a:rPr>
              <a:t>Grad</a:t>
            </a:r>
            <a:r>
              <a:rPr lang="de-DE" sz="1600" spc="50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oder</a:t>
            </a:r>
            <a:r>
              <a:rPr lang="de-DE" sz="1600" spc="7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multipel),</a:t>
            </a:r>
            <a:r>
              <a:rPr lang="de-DE" sz="1600" spc="500">
                <a:latin typeface="Arial" panose="020B0604020202020204" pitchFamily="34" charset="0"/>
                <a:cs typeface="Arial" panose="020B0604020202020204" pitchFamily="34" charset="0"/>
              </a:rPr>
              <a:t> </a:t>
            </a:r>
            <a:br>
              <a:rPr lang="de-DE" sz="1600" spc="500">
                <a:latin typeface="Arial" panose="020B0604020202020204" pitchFamily="34" charset="0"/>
                <a:cs typeface="Arial" panose="020B0604020202020204" pitchFamily="34" charset="0"/>
              </a:rPr>
            </a:br>
            <a:r>
              <a:rPr lang="de-DE" sz="1600" spc="-10">
                <a:latin typeface="Arial" panose="020B0604020202020204" pitchFamily="34" charset="0"/>
                <a:cs typeface="Arial" panose="020B0604020202020204" pitchFamily="34" charset="0"/>
              </a:rPr>
              <a:t>proximale Femurfraktur,</a:t>
            </a:r>
            <a:r>
              <a:rPr lang="de-DE" sz="1600" spc="50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multiple</a:t>
            </a:r>
            <a:r>
              <a:rPr lang="de-DE" sz="1600" spc="13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periphere</a:t>
            </a:r>
            <a:r>
              <a:rPr lang="de-DE" sz="1600" spc="50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Frakturen*</a:t>
            </a:r>
            <a:endParaRPr lang="de-DE" sz="1600">
              <a:latin typeface="Arial" panose="020B0604020202020204" pitchFamily="34" charset="0"/>
              <a:cs typeface="Arial" panose="020B0604020202020204" pitchFamily="34" charset="0"/>
            </a:endParaRPr>
          </a:p>
        </p:txBody>
      </p:sp>
      <p:sp>
        <p:nvSpPr>
          <p:cNvPr id="17" name="object 37">
            <a:extLst>
              <a:ext uri="{FF2B5EF4-FFF2-40B4-BE49-F238E27FC236}">
                <a16:creationId xmlns:a16="http://schemas.microsoft.com/office/drawing/2014/main" id="{115A4A7B-77F6-BBAB-26A0-6D3D5A646865}"/>
              </a:ext>
            </a:extLst>
          </p:cNvPr>
          <p:cNvSpPr txBox="1"/>
          <p:nvPr/>
        </p:nvSpPr>
        <p:spPr>
          <a:xfrm>
            <a:off x="1117236" y="3669366"/>
            <a:ext cx="4856862" cy="1249016"/>
          </a:xfrm>
          <a:prstGeom prst="rect">
            <a:avLst/>
          </a:prstGeom>
          <a:solidFill>
            <a:srgbClr val="005295"/>
          </a:solidFill>
        </p:spPr>
        <p:txBody>
          <a:bodyPr vert="horz" wrap="square" lIns="0" tIns="0" rIns="0" bIns="0" rtlCol="0" anchor="ctr" anchorCtr="0">
            <a:noAutofit/>
          </a:bodyPr>
          <a:lstStyle/>
          <a:p>
            <a:pPr marL="1905" algn="ctr">
              <a:lnSpc>
                <a:spcPct val="100000"/>
              </a:lnSpc>
            </a:pPr>
            <a:r>
              <a:rPr lang="de-DE" sz="1600">
                <a:solidFill>
                  <a:srgbClr val="FFFFFF"/>
                </a:solidFill>
                <a:latin typeface="Arial" panose="020B0604020202020204" pitchFamily="34" charset="0"/>
                <a:cs typeface="Arial" panose="020B0604020202020204" pitchFamily="34" charset="0"/>
              </a:rPr>
              <a:t>Spezifische</a:t>
            </a:r>
            <a:r>
              <a:rPr lang="de-DE" sz="1600" spc="229">
                <a:solidFill>
                  <a:srgbClr val="FFFFFF"/>
                </a:solidFill>
                <a:latin typeface="Arial" panose="020B0604020202020204" pitchFamily="34" charset="0"/>
                <a:cs typeface="Arial" panose="020B0604020202020204" pitchFamily="34" charset="0"/>
              </a:rPr>
              <a:t> </a:t>
            </a:r>
            <a:r>
              <a:rPr lang="de-DE" sz="1600">
                <a:solidFill>
                  <a:srgbClr val="FFFFFF"/>
                </a:solidFill>
                <a:latin typeface="Arial" panose="020B0604020202020204" pitchFamily="34" charset="0"/>
                <a:cs typeface="Arial" panose="020B0604020202020204" pitchFamily="34" charset="0"/>
              </a:rPr>
              <a:t>Osteoporose-</a:t>
            </a:r>
            <a:r>
              <a:rPr lang="de-DE" sz="1600" spc="-10">
                <a:solidFill>
                  <a:srgbClr val="FFFFFF"/>
                </a:solidFill>
                <a:latin typeface="Arial" panose="020B0604020202020204" pitchFamily="34" charset="0"/>
                <a:cs typeface="Arial" panose="020B0604020202020204" pitchFamily="34" charset="0"/>
              </a:rPr>
              <a:t>Therapie</a:t>
            </a:r>
            <a:endParaRPr lang="de-DE" sz="1600">
              <a:latin typeface="Arial" panose="020B0604020202020204" pitchFamily="34" charset="0"/>
              <a:cs typeface="Arial" panose="020B0604020202020204" pitchFamily="34" charset="0"/>
            </a:endParaRPr>
          </a:p>
          <a:p>
            <a:pPr marL="1905" algn="ctr">
              <a:lnSpc>
                <a:spcPct val="100000"/>
              </a:lnSpc>
              <a:spcBef>
                <a:spcPts val="70"/>
              </a:spcBef>
            </a:pPr>
            <a:r>
              <a:rPr lang="de-DE" sz="1600">
                <a:solidFill>
                  <a:srgbClr val="FFFFFF"/>
                </a:solidFill>
                <a:latin typeface="Arial" panose="020B0604020202020204" pitchFamily="34" charset="0"/>
                <a:cs typeface="Arial" panose="020B0604020202020204" pitchFamily="34" charset="0"/>
              </a:rPr>
              <a:t>+</a:t>
            </a:r>
            <a:r>
              <a:rPr lang="de-DE" sz="1600" spc="25">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Basistherapie</a:t>
            </a:r>
            <a:endParaRPr lang="de-DE" sz="1600">
              <a:latin typeface="Arial" panose="020B0604020202020204" pitchFamily="34" charset="0"/>
              <a:cs typeface="Arial" panose="020B0604020202020204" pitchFamily="34" charset="0"/>
            </a:endParaRPr>
          </a:p>
          <a:p>
            <a:pPr marL="1905" algn="ctr">
              <a:lnSpc>
                <a:spcPct val="100000"/>
              </a:lnSpc>
              <a:spcBef>
                <a:spcPts val="70"/>
              </a:spcBef>
            </a:pPr>
            <a:r>
              <a:rPr lang="de-DE" sz="1600">
                <a:solidFill>
                  <a:srgbClr val="FFFFFF"/>
                </a:solidFill>
                <a:latin typeface="Arial" panose="020B0604020202020204" pitchFamily="34" charset="0"/>
                <a:cs typeface="Arial" panose="020B0604020202020204" pitchFamily="34" charset="0"/>
              </a:rPr>
              <a:t>+</a:t>
            </a:r>
            <a:r>
              <a:rPr lang="de-DE" sz="1600" spc="80">
                <a:solidFill>
                  <a:srgbClr val="FFFFFF"/>
                </a:solidFill>
                <a:latin typeface="Arial" panose="020B0604020202020204" pitchFamily="34" charset="0"/>
                <a:cs typeface="Arial" panose="020B0604020202020204" pitchFamily="34" charset="0"/>
              </a:rPr>
              <a:t> </a:t>
            </a:r>
            <a:r>
              <a:rPr lang="de-DE" sz="1600">
                <a:solidFill>
                  <a:srgbClr val="FFFFFF"/>
                </a:solidFill>
                <a:latin typeface="Arial" panose="020B0604020202020204" pitchFamily="34" charset="0"/>
                <a:cs typeface="Arial" panose="020B0604020202020204" pitchFamily="34" charset="0"/>
              </a:rPr>
              <a:t>Supportive</a:t>
            </a:r>
            <a:r>
              <a:rPr lang="de-DE" sz="1600" spc="85">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Therapie</a:t>
            </a:r>
            <a:endParaRPr lang="de-DE" sz="1600">
              <a:latin typeface="Arial" panose="020B0604020202020204" pitchFamily="34" charset="0"/>
              <a:cs typeface="Arial" panose="020B0604020202020204" pitchFamily="34" charset="0"/>
            </a:endParaRPr>
          </a:p>
        </p:txBody>
      </p:sp>
      <p:sp>
        <p:nvSpPr>
          <p:cNvPr id="19" name="object 38">
            <a:extLst>
              <a:ext uri="{FF2B5EF4-FFF2-40B4-BE49-F238E27FC236}">
                <a16:creationId xmlns:a16="http://schemas.microsoft.com/office/drawing/2014/main" id="{9BD4BBFF-A4A5-76FF-D01C-E46BEFD84A06}"/>
              </a:ext>
            </a:extLst>
          </p:cNvPr>
          <p:cNvSpPr/>
          <p:nvPr/>
        </p:nvSpPr>
        <p:spPr>
          <a:xfrm>
            <a:off x="2557602" y="621234"/>
            <a:ext cx="1969720" cy="2581612"/>
          </a:xfrm>
          <a:custGeom>
            <a:avLst/>
            <a:gdLst/>
            <a:ahLst/>
            <a:cxnLst/>
            <a:rect l="l" t="t" r="r" b="b"/>
            <a:pathLst>
              <a:path w="936625" h="1179195">
                <a:moveTo>
                  <a:pt x="936002" y="0"/>
                </a:moveTo>
                <a:lnTo>
                  <a:pt x="0" y="0"/>
                </a:lnTo>
                <a:lnTo>
                  <a:pt x="0" y="1179004"/>
                </a:lnTo>
                <a:lnTo>
                  <a:pt x="936002" y="1179004"/>
                </a:lnTo>
                <a:lnTo>
                  <a:pt x="936002" y="0"/>
                </a:lnTo>
                <a:close/>
              </a:path>
            </a:pathLst>
          </a:custGeom>
          <a:solidFill>
            <a:srgbClr val="B1EDEA"/>
          </a:solidFill>
        </p:spPr>
        <p:txBody>
          <a:bodyPr wrap="square" lIns="0" tIns="0" rIns="0" bIns="0" rtlCol="0" anchor="ctr" anchorCtr="0"/>
          <a:lstStyle/>
          <a:p>
            <a:pPr marL="1905" algn="ctr">
              <a:lnSpc>
                <a:spcPct val="100000"/>
              </a:lnSpc>
              <a:spcBef>
                <a:spcPts val="170"/>
              </a:spcBef>
            </a:pPr>
            <a:r>
              <a:rPr lang="de-DE" sz="1600" spc="-10">
                <a:latin typeface="Arial" panose="020B0604020202020204" pitchFamily="34" charset="0"/>
                <a:cs typeface="Arial" panose="020B0604020202020204" pitchFamily="34" charset="0"/>
              </a:rPr>
              <a:t>Glukokortikoide</a:t>
            </a:r>
            <a:endParaRPr lang="de-DE" sz="1600">
              <a:latin typeface="Arial" panose="020B0604020202020204" pitchFamily="34" charset="0"/>
              <a:cs typeface="Arial" panose="020B0604020202020204" pitchFamily="34" charset="0"/>
            </a:endParaRPr>
          </a:p>
          <a:p>
            <a:pPr marL="46990" marR="36830" algn="ctr">
              <a:lnSpc>
                <a:spcPct val="106500"/>
              </a:lnSpc>
            </a:pPr>
            <a:r>
              <a:rPr lang="de-DE" sz="1600">
                <a:latin typeface="Arial" panose="020B0604020202020204" pitchFamily="34" charset="0"/>
                <a:cs typeface="Arial" panose="020B0604020202020204" pitchFamily="34" charset="0"/>
              </a:rPr>
              <a:t>≥</a:t>
            </a:r>
            <a:r>
              <a:rPr lang="de-DE" sz="1600" b="1" spc="2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7,5</a:t>
            </a:r>
            <a:r>
              <a:rPr lang="de-DE" sz="1600" spc="4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mg/tgl.</a:t>
            </a:r>
            <a:r>
              <a:rPr lang="de-DE" sz="1600" spc="40">
                <a:latin typeface="Arial" panose="020B0604020202020204" pitchFamily="34" charset="0"/>
                <a:cs typeface="Arial" panose="020B0604020202020204" pitchFamily="34" charset="0"/>
              </a:rPr>
              <a:t> </a:t>
            </a:r>
            <a:r>
              <a:rPr lang="de-DE" sz="1600" spc="-25">
                <a:latin typeface="Arial" panose="020B0604020202020204" pitchFamily="34" charset="0"/>
                <a:cs typeface="Arial" panose="020B0604020202020204" pitchFamily="34" charset="0"/>
              </a:rPr>
              <a:t>für</a:t>
            </a:r>
            <a:r>
              <a:rPr lang="de-DE" sz="1600" spc="500">
                <a:latin typeface="Arial" panose="020B0604020202020204" pitchFamily="34" charset="0"/>
                <a:cs typeface="Arial" panose="020B0604020202020204" pitchFamily="34" charset="0"/>
              </a:rPr>
              <a:t> </a:t>
            </a:r>
            <a:br>
              <a:rPr lang="de-DE" sz="1600" spc="500">
                <a:latin typeface="Arial" panose="020B0604020202020204" pitchFamily="34" charset="0"/>
                <a:cs typeface="Arial" panose="020B0604020202020204" pitchFamily="34" charset="0"/>
              </a:rPr>
            </a:br>
            <a:r>
              <a:rPr lang="de-DE" sz="1600">
                <a:latin typeface="Arial" panose="020B0604020202020204" pitchFamily="34" charset="0"/>
                <a:cs typeface="Arial" panose="020B0604020202020204" pitchFamily="34" charset="0"/>
              </a:rPr>
              <a:t>3</a:t>
            </a:r>
            <a:r>
              <a:rPr lang="de-DE" sz="1600" spc="45">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Monate</a:t>
            </a:r>
            <a:r>
              <a:rPr lang="de-DE" sz="1600" spc="5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wenn:</a:t>
            </a:r>
            <a:endParaRPr lang="de-DE" sz="1600">
              <a:latin typeface="Arial" panose="020B0604020202020204" pitchFamily="34" charset="0"/>
              <a:cs typeface="Arial" panose="020B0604020202020204" pitchFamily="34" charset="0"/>
            </a:endParaRPr>
          </a:p>
          <a:p>
            <a:pPr marL="97790" marR="87630" algn="ctr">
              <a:lnSpc>
                <a:spcPct val="106500"/>
              </a:lnSpc>
            </a:pPr>
            <a:r>
              <a:rPr lang="de-DE" sz="1600" spc="-20">
                <a:latin typeface="Arial" panose="020B0604020202020204" pitchFamily="34" charset="0"/>
                <a:cs typeface="Arial" panose="020B0604020202020204" pitchFamily="34" charset="0"/>
              </a:rPr>
              <a:t>T-</a:t>
            </a:r>
            <a:r>
              <a:rPr lang="de-DE" sz="1600">
                <a:latin typeface="Arial" panose="020B0604020202020204" pitchFamily="34" charset="0"/>
                <a:cs typeface="Arial" panose="020B0604020202020204" pitchFamily="34" charset="0"/>
              </a:rPr>
              <a:t>Score</a:t>
            </a:r>
            <a:r>
              <a:rPr lang="de-DE" sz="1600" spc="4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a:t>
            </a:r>
            <a:r>
              <a:rPr lang="de-DE" sz="1600" b="1" spc="25">
                <a:latin typeface="Arial" panose="020B0604020202020204" pitchFamily="34" charset="0"/>
                <a:cs typeface="Arial" panose="020B0604020202020204" pitchFamily="34" charset="0"/>
              </a:rPr>
              <a:t> </a:t>
            </a:r>
            <a:r>
              <a:rPr lang="de-DE" sz="1600" spc="-20">
                <a:latin typeface="Arial" panose="020B0604020202020204" pitchFamily="34" charset="0"/>
                <a:cs typeface="Arial" panose="020B0604020202020204" pitchFamily="34" charset="0"/>
              </a:rPr>
              <a:t>−1,5</a:t>
            </a:r>
            <a:r>
              <a:rPr lang="de-DE" sz="1600" spc="500">
                <a:latin typeface="Arial" panose="020B0604020202020204" pitchFamily="34" charset="0"/>
                <a:cs typeface="Arial" panose="020B0604020202020204" pitchFamily="34" charset="0"/>
              </a:rPr>
              <a:t> </a:t>
            </a:r>
            <a:r>
              <a:rPr lang="de-DE" sz="1600" spc="-20">
                <a:latin typeface="Arial" panose="020B0604020202020204" pitchFamily="34" charset="0"/>
                <a:cs typeface="Arial" panose="020B0604020202020204" pitchFamily="34" charset="0"/>
              </a:rPr>
              <a:t>oder</a:t>
            </a:r>
            <a:endParaRPr lang="de-DE" sz="1600">
              <a:latin typeface="Arial" panose="020B0604020202020204" pitchFamily="34" charset="0"/>
              <a:cs typeface="Arial" panose="020B0604020202020204" pitchFamily="34" charset="0"/>
            </a:endParaRPr>
          </a:p>
          <a:p>
            <a:pPr marL="23495" marR="5080" indent="-11430" algn="ctr">
              <a:lnSpc>
                <a:spcPct val="106500"/>
              </a:lnSpc>
            </a:pPr>
            <a:r>
              <a:rPr lang="de-DE" sz="1600">
                <a:latin typeface="Arial" panose="020B0604020202020204" pitchFamily="34" charset="0"/>
                <a:cs typeface="Arial" panose="020B0604020202020204" pitchFamily="34" charset="0"/>
              </a:rPr>
              <a:t>Z.</a:t>
            </a:r>
            <a:r>
              <a:rPr lang="de-DE" sz="1600" spc="-1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n.</a:t>
            </a:r>
            <a:r>
              <a:rPr lang="de-DE" sz="1600" spc="45">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osteoporose-</a:t>
            </a:r>
            <a:r>
              <a:rPr lang="de-DE" sz="1600" spc="500">
                <a:latin typeface="Arial" panose="020B0604020202020204" pitchFamily="34" charset="0"/>
                <a:cs typeface="Arial" panose="020B0604020202020204" pitchFamily="34" charset="0"/>
              </a:rPr>
              <a:t> </a:t>
            </a:r>
            <a:r>
              <a:rPr lang="de-DE" sz="1600">
                <a:latin typeface="Arial" panose="020B0604020202020204" pitchFamily="34" charset="0"/>
                <a:cs typeface="Arial" panose="020B0604020202020204" pitchFamily="34" charset="0"/>
              </a:rPr>
              <a:t>bedingter</a:t>
            </a:r>
            <a:r>
              <a:rPr lang="de-DE" sz="1600" spc="150">
                <a:latin typeface="Arial" panose="020B0604020202020204" pitchFamily="34" charset="0"/>
                <a:cs typeface="Arial" panose="020B0604020202020204" pitchFamily="34" charset="0"/>
              </a:rPr>
              <a:t> </a:t>
            </a:r>
            <a:r>
              <a:rPr lang="de-DE" sz="1600" spc="-10">
                <a:latin typeface="Arial" panose="020B0604020202020204" pitchFamily="34" charset="0"/>
                <a:cs typeface="Arial" panose="020B0604020202020204" pitchFamily="34" charset="0"/>
              </a:rPr>
              <a:t>Fraktur</a:t>
            </a:r>
            <a:endParaRPr lang="de-DE" sz="1600">
              <a:latin typeface="Arial" panose="020B0604020202020204" pitchFamily="34" charset="0"/>
              <a:cs typeface="Arial" panose="020B0604020202020204" pitchFamily="34" charset="0"/>
            </a:endParaRPr>
          </a:p>
        </p:txBody>
      </p:sp>
      <p:sp>
        <p:nvSpPr>
          <p:cNvPr id="23" name="object 40">
            <a:extLst>
              <a:ext uri="{FF2B5EF4-FFF2-40B4-BE49-F238E27FC236}">
                <a16:creationId xmlns:a16="http://schemas.microsoft.com/office/drawing/2014/main" id="{A86CB05B-A86A-534F-9D64-E1C58638938D}"/>
              </a:ext>
            </a:extLst>
          </p:cNvPr>
          <p:cNvSpPr/>
          <p:nvPr/>
        </p:nvSpPr>
        <p:spPr>
          <a:xfrm>
            <a:off x="4679343" y="621234"/>
            <a:ext cx="1969720" cy="2581612"/>
          </a:xfrm>
          <a:custGeom>
            <a:avLst/>
            <a:gdLst/>
            <a:ahLst/>
            <a:cxnLst/>
            <a:rect l="l" t="t" r="r" b="b"/>
            <a:pathLst>
              <a:path w="936625" h="1179195">
                <a:moveTo>
                  <a:pt x="936002" y="0"/>
                </a:moveTo>
                <a:lnTo>
                  <a:pt x="0" y="0"/>
                </a:lnTo>
                <a:lnTo>
                  <a:pt x="0" y="1179004"/>
                </a:lnTo>
                <a:lnTo>
                  <a:pt x="936002" y="1179004"/>
                </a:lnTo>
                <a:lnTo>
                  <a:pt x="936002" y="0"/>
                </a:lnTo>
                <a:close/>
              </a:path>
            </a:pathLst>
          </a:custGeom>
          <a:solidFill>
            <a:srgbClr val="B1EDEA"/>
          </a:solidFill>
        </p:spPr>
        <p:txBody>
          <a:bodyPr wrap="square" lIns="0" tIns="0" rIns="0" bIns="0" rtlCol="0" anchor="ctr" anchorCtr="0"/>
          <a:lstStyle/>
          <a:p>
            <a:pPr marL="12065" marR="5080" algn="ctr">
              <a:lnSpc>
                <a:spcPct val="106500"/>
              </a:lnSpc>
              <a:spcBef>
                <a:spcPts val="100"/>
              </a:spcBef>
            </a:pPr>
            <a:r>
              <a:rPr lang="de-DE" sz="1600" dirty="0">
                <a:latin typeface="Arial" panose="020B0604020202020204" pitchFamily="34" charset="0"/>
                <a:cs typeface="Arial" panose="020B0604020202020204" pitchFamily="34" charset="0"/>
              </a:rPr>
              <a:t>Risiko</a:t>
            </a:r>
            <a:r>
              <a:rPr lang="de-DE" sz="1600" spc="4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von</a:t>
            </a:r>
            <a:r>
              <a:rPr lang="de-DE" sz="1600" spc="4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5 %</a:t>
            </a:r>
            <a:r>
              <a:rPr lang="de-DE" sz="1600" spc="40" dirty="0">
                <a:latin typeface="Arial" panose="020B0604020202020204" pitchFamily="34" charset="0"/>
                <a:cs typeface="Arial" panose="020B0604020202020204" pitchFamily="34" charset="0"/>
              </a:rPr>
              <a:t> </a:t>
            </a:r>
            <a:r>
              <a:rPr lang="de-DE" sz="1600" spc="-25" dirty="0">
                <a:latin typeface="Arial" panose="020B0604020202020204" pitchFamily="34" charset="0"/>
                <a:cs typeface="Arial" panose="020B0604020202020204" pitchFamily="34" charset="0"/>
              </a:rPr>
              <a:t>für</a:t>
            </a:r>
            <a:r>
              <a:rPr lang="de-DE" sz="1600" spc="5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Wirbelkörper-</a:t>
            </a:r>
            <a:r>
              <a:rPr lang="de-DE" sz="1600" spc="-50" dirty="0">
                <a:latin typeface="Arial" panose="020B0604020202020204" pitchFamily="34" charset="0"/>
                <a:cs typeface="Arial" panose="020B0604020202020204" pitchFamily="34" charset="0"/>
              </a:rPr>
              <a:t>/</a:t>
            </a:r>
            <a:r>
              <a:rPr lang="de-DE" sz="1600" spc="5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Hüftfraktur</a:t>
            </a:r>
            <a:r>
              <a:rPr lang="de-DE" sz="1600" spc="114" dirty="0">
                <a:latin typeface="Arial" panose="020B0604020202020204" pitchFamily="34" charset="0"/>
                <a:cs typeface="Arial" panose="020B0604020202020204" pitchFamily="34" charset="0"/>
              </a:rPr>
              <a:t> </a:t>
            </a:r>
            <a:r>
              <a:rPr lang="de-DE" sz="1600" spc="-25" dirty="0">
                <a:latin typeface="Arial" panose="020B0604020202020204" pitchFamily="34" charset="0"/>
                <a:cs typeface="Arial" panose="020B0604020202020204" pitchFamily="34" charset="0"/>
              </a:rPr>
              <a:t>in</a:t>
            </a:r>
            <a:endParaRPr lang="de-DE" sz="1600" dirty="0">
              <a:latin typeface="Arial" panose="020B0604020202020204" pitchFamily="34" charset="0"/>
              <a:cs typeface="Arial" panose="020B0604020202020204" pitchFamily="34" charset="0"/>
            </a:endParaRPr>
          </a:p>
          <a:p>
            <a:pPr marL="43815" marR="36195" indent="166370" algn="ctr">
              <a:lnSpc>
                <a:spcPct val="106500"/>
              </a:lnSpc>
            </a:pPr>
            <a:r>
              <a:rPr lang="de-DE" sz="1600" dirty="0">
                <a:latin typeface="Arial" panose="020B0604020202020204" pitchFamily="34" charset="0"/>
                <a:cs typeface="Arial" panose="020B0604020202020204" pitchFamily="34" charset="0"/>
              </a:rPr>
              <a:t>3</a:t>
            </a:r>
            <a:r>
              <a:rPr lang="de-DE" sz="1600" spc="2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Jahren</a:t>
            </a:r>
            <a:r>
              <a:rPr lang="de-DE" sz="1600" spc="500" dirty="0">
                <a:latin typeface="Arial" panose="020B0604020202020204" pitchFamily="34" charset="0"/>
                <a:cs typeface="Arial" panose="020B0604020202020204" pitchFamily="34" charset="0"/>
              </a:rPr>
              <a:t> </a:t>
            </a:r>
            <a:br>
              <a:rPr lang="de-DE" sz="1600" spc="5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(im</a:t>
            </a:r>
            <a:r>
              <a:rPr lang="de-DE" sz="1600" spc="1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Einzelfall</a:t>
            </a:r>
            <a:r>
              <a:rPr lang="de-DE" sz="1600" spc="100" dirty="0">
                <a:latin typeface="Arial" panose="020B0604020202020204" pitchFamily="34" charset="0"/>
                <a:cs typeface="Arial" panose="020B0604020202020204" pitchFamily="34" charset="0"/>
              </a:rPr>
              <a:t> </a:t>
            </a:r>
            <a:r>
              <a:rPr lang="de-DE" sz="1600" spc="-25" dirty="0">
                <a:latin typeface="Arial" panose="020B0604020202020204" pitchFamily="34" charset="0"/>
                <a:cs typeface="Arial" panose="020B0604020202020204" pitchFamily="34" charset="0"/>
              </a:rPr>
              <a:t>ab</a:t>
            </a:r>
            <a:endParaRPr lang="de-DE" sz="1600" dirty="0">
              <a:latin typeface="Arial" panose="020B0604020202020204" pitchFamily="34" charset="0"/>
              <a:cs typeface="Arial" panose="020B0604020202020204" pitchFamily="34" charset="0"/>
            </a:endParaRPr>
          </a:p>
          <a:p>
            <a:pPr marL="158750" algn="ctr">
              <a:lnSpc>
                <a:spcPct val="100000"/>
              </a:lnSpc>
              <a:spcBef>
                <a:spcPts val="70"/>
              </a:spcBef>
            </a:pPr>
            <a:r>
              <a:rPr lang="de-DE" sz="1600" dirty="0">
                <a:latin typeface="Arial" panose="020B0604020202020204" pitchFamily="34" charset="0"/>
                <a:cs typeface="Arial" panose="020B0604020202020204" pitchFamily="34" charset="0"/>
              </a:rPr>
              <a:t>3 %</a:t>
            </a:r>
            <a:r>
              <a:rPr lang="de-DE" sz="1600" spc="2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Risiko)</a:t>
            </a:r>
            <a:endParaRPr lang="de-DE" sz="1600" dirty="0">
              <a:latin typeface="Arial" panose="020B0604020202020204" pitchFamily="34" charset="0"/>
              <a:cs typeface="Arial" panose="020B0604020202020204" pitchFamily="34" charset="0"/>
            </a:endParaRPr>
          </a:p>
        </p:txBody>
      </p:sp>
      <p:sp>
        <p:nvSpPr>
          <p:cNvPr id="25" name="object 42">
            <a:extLst>
              <a:ext uri="{FF2B5EF4-FFF2-40B4-BE49-F238E27FC236}">
                <a16:creationId xmlns:a16="http://schemas.microsoft.com/office/drawing/2014/main" id="{BD9B712E-9905-6B68-116B-9BE19453FC64}"/>
              </a:ext>
            </a:extLst>
          </p:cNvPr>
          <p:cNvSpPr/>
          <p:nvPr/>
        </p:nvSpPr>
        <p:spPr>
          <a:xfrm>
            <a:off x="6801087" y="621234"/>
            <a:ext cx="1969720" cy="2581612"/>
          </a:xfrm>
          <a:custGeom>
            <a:avLst/>
            <a:gdLst/>
            <a:ahLst/>
            <a:cxnLst/>
            <a:rect l="l" t="t" r="r" b="b"/>
            <a:pathLst>
              <a:path w="936625" h="1179195">
                <a:moveTo>
                  <a:pt x="936002" y="0"/>
                </a:moveTo>
                <a:lnTo>
                  <a:pt x="0" y="0"/>
                </a:lnTo>
                <a:lnTo>
                  <a:pt x="0" y="1179004"/>
                </a:lnTo>
                <a:lnTo>
                  <a:pt x="936002" y="1179004"/>
                </a:lnTo>
                <a:lnTo>
                  <a:pt x="936002" y="0"/>
                </a:lnTo>
                <a:close/>
              </a:path>
            </a:pathLst>
          </a:custGeom>
          <a:solidFill>
            <a:srgbClr val="B1EDEA"/>
          </a:solidFill>
        </p:spPr>
        <p:txBody>
          <a:bodyPr wrap="square" lIns="0" tIns="0" rIns="0" bIns="0" rtlCol="0" anchor="ctr" anchorCtr="0"/>
          <a:lstStyle/>
          <a:p>
            <a:pPr marL="109855" marR="99695" indent="-2540" algn="ctr">
              <a:lnSpc>
                <a:spcPct val="106500"/>
              </a:lnSpc>
              <a:spcBef>
                <a:spcPts val="100"/>
              </a:spcBef>
            </a:pPr>
            <a:r>
              <a:rPr lang="de-DE" sz="1600" dirty="0">
                <a:latin typeface="Arial" panose="020B0604020202020204" pitchFamily="34" charset="0"/>
                <a:cs typeface="Arial" panose="020B0604020202020204" pitchFamily="34" charset="0"/>
              </a:rPr>
              <a:t>Risiko</a:t>
            </a:r>
            <a:r>
              <a:rPr lang="de-DE" sz="1600" spc="55"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von</a:t>
            </a:r>
            <a:r>
              <a:rPr lang="de-DE" sz="1600" spc="55"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10 </a:t>
            </a:r>
            <a:r>
              <a:rPr lang="de-DE" sz="1600" spc="-50" dirty="0">
                <a:latin typeface="Arial" panose="020B0604020202020204" pitchFamily="34" charset="0"/>
                <a:cs typeface="Arial" panose="020B0604020202020204" pitchFamily="34" charset="0"/>
              </a:rPr>
              <a:t>%</a:t>
            </a:r>
            <a:r>
              <a:rPr lang="de-DE" sz="1600" spc="5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für</a:t>
            </a:r>
            <a:r>
              <a:rPr lang="de-DE" sz="1600" spc="4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Wirbel-</a:t>
            </a:r>
            <a:br>
              <a:rPr lang="de-DE" sz="1600" spc="-10" dirty="0">
                <a:latin typeface="Arial" panose="020B0604020202020204" pitchFamily="34" charset="0"/>
                <a:cs typeface="Arial" panose="020B0604020202020204" pitchFamily="34" charset="0"/>
              </a:rPr>
            </a:br>
            <a:r>
              <a:rPr lang="de-DE" sz="1600" spc="-10" dirty="0">
                <a:latin typeface="Arial" panose="020B0604020202020204" pitchFamily="34" charset="0"/>
                <a:cs typeface="Arial" panose="020B0604020202020204" pitchFamily="34" charset="0"/>
              </a:rPr>
              <a:t>kör</a:t>
            </a:r>
            <a:r>
              <a:rPr lang="de-DE" sz="1600" dirty="0">
                <a:latin typeface="Arial" panose="020B0604020202020204" pitchFamily="34" charset="0"/>
                <a:cs typeface="Arial" panose="020B0604020202020204" pitchFamily="34" charset="0"/>
              </a:rPr>
              <a:t>per-</a:t>
            </a:r>
            <a:r>
              <a:rPr lang="de-DE" sz="1600" spc="-10" dirty="0">
                <a:latin typeface="Arial" panose="020B0604020202020204" pitchFamily="34" charset="0"/>
                <a:cs typeface="Arial" panose="020B0604020202020204" pitchFamily="34" charset="0"/>
              </a:rPr>
              <a:t>/Hüftfraktur</a:t>
            </a:r>
            <a:r>
              <a:rPr lang="de-DE" sz="1600" spc="5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in</a:t>
            </a:r>
            <a:r>
              <a:rPr lang="de-DE" sz="1600" spc="3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3</a:t>
            </a:r>
            <a:r>
              <a:rPr lang="de-DE" sz="1600" spc="3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Jahren</a:t>
            </a:r>
            <a:endParaRPr lang="de-DE" sz="1600" dirty="0">
              <a:latin typeface="Arial" panose="020B0604020202020204" pitchFamily="34" charset="0"/>
              <a:cs typeface="Arial" panose="020B0604020202020204" pitchFamily="34" charset="0"/>
            </a:endParaRPr>
          </a:p>
        </p:txBody>
      </p:sp>
      <p:sp>
        <p:nvSpPr>
          <p:cNvPr id="27" name="object 44">
            <a:extLst>
              <a:ext uri="{FF2B5EF4-FFF2-40B4-BE49-F238E27FC236}">
                <a16:creationId xmlns:a16="http://schemas.microsoft.com/office/drawing/2014/main" id="{9176553E-968E-0ED2-0B20-730CDE31834D}"/>
              </a:ext>
            </a:extLst>
          </p:cNvPr>
          <p:cNvSpPr txBox="1"/>
          <p:nvPr/>
        </p:nvSpPr>
        <p:spPr>
          <a:xfrm>
            <a:off x="6443279" y="3669366"/>
            <a:ext cx="2326273" cy="1249016"/>
          </a:xfrm>
          <a:prstGeom prst="rect">
            <a:avLst/>
          </a:prstGeom>
          <a:solidFill>
            <a:srgbClr val="005295"/>
          </a:solidFill>
        </p:spPr>
        <p:txBody>
          <a:bodyPr vert="horz" wrap="square" lIns="0" tIns="55880" rIns="0" bIns="0" rtlCol="0" anchor="ctr" anchorCtr="0">
            <a:noAutofit/>
          </a:bodyPr>
          <a:lstStyle/>
          <a:p>
            <a:pPr marL="149860" marR="142240" algn="ctr">
              <a:lnSpc>
                <a:spcPct val="106500"/>
              </a:lnSpc>
              <a:spcBef>
                <a:spcPts val="440"/>
              </a:spcBef>
            </a:pPr>
            <a:r>
              <a:rPr lang="de-DE" sz="1600">
                <a:solidFill>
                  <a:srgbClr val="FFFFFF"/>
                </a:solidFill>
                <a:latin typeface="Arial" panose="020B0604020202020204" pitchFamily="34" charset="0"/>
                <a:cs typeface="Arial" panose="020B0604020202020204" pitchFamily="34" charset="0"/>
              </a:rPr>
              <a:t>Ggf.</a:t>
            </a:r>
            <a:r>
              <a:rPr lang="de-DE" sz="1600" spc="90">
                <a:solidFill>
                  <a:srgbClr val="FFFFFF"/>
                </a:solidFill>
                <a:latin typeface="Arial" panose="020B0604020202020204" pitchFamily="34" charset="0"/>
                <a:cs typeface="Arial" panose="020B0604020202020204" pitchFamily="34" charset="0"/>
              </a:rPr>
              <a:t> </a:t>
            </a:r>
            <a:r>
              <a:rPr lang="de-DE" sz="1600">
                <a:solidFill>
                  <a:srgbClr val="FFFFFF"/>
                </a:solidFill>
                <a:latin typeface="Arial" panose="020B0604020202020204" pitchFamily="34" charset="0"/>
                <a:cs typeface="Arial" panose="020B0604020202020204" pitchFamily="34" charset="0"/>
              </a:rPr>
              <a:t>initiale</a:t>
            </a:r>
            <a:r>
              <a:rPr lang="de-DE" sz="1600" spc="95">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osteo-</a:t>
            </a:r>
            <a:r>
              <a:rPr lang="de-DE" sz="1600" spc="500">
                <a:solidFill>
                  <a:srgbClr val="FFFFFF"/>
                </a:solidFill>
                <a:latin typeface="Arial" panose="020B0604020202020204" pitchFamily="34" charset="0"/>
                <a:cs typeface="Arial" panose="020B0604020202020204" pitchFamily="34" charset="0"/>
              </a:rPr>
              <a:t> </a:t>
            </a:r>
            <a:r>
              <a:rPr lang="de-DE" sz="1600">
                <a:solidFill>
                  <a:srgbClr val="FFFFFF"/>
                </a:solidFill>
                <a:latin typeface="Arial" panose="020B0604020202020204" pitchFamily="34" charset="0"/>
                <a:cs typeface="Arial" panose="020B0604020202020204" pitchFamily="34" charset="0"/>
              </a:rPr>
              <a:t>anabole</a:t>
            </a:r>
            <a:r>
              <a:rPr lang="de-DE" sz="1600" spc="114">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Therapie</a:t>
            </a:r>
            <a:endParaRPr lang="de-DE" sz="1600">
              <a:latin typeface="Arial" panose="020B0604020202020204" pitchFamily="34" charset="0"/>
              <a:cs typeface="Arial" panose="020B0604020202020204" pitchFamily="34" charset="0"/>
            </a:endParaRPr>
          </a:p>
          <a:p>
            <a:pPr marL="1905" algn="ctr">
              <a:lnSpc>
                <a:spcPct val="100000"/>
              </a:lnSpc>
              <a:spcBef>
                <a:spcPts val="70"/>
              </a:spcBef>
            </a:pPr>
            <a:r>
              <a:rPr lang="de-DE" sz="1600">
                <a:solidFill>
                  <a:srgbClr val="FFFFFF"/>
                </a:solidFill>
                <a:latin typeface="Arial" panose="020B0604020202020204" pitchFamily="34" charset="0"/>
                <a:cs typeface="Arial" panose="020B0604020202020204" pitchFamily="34" charset="0"/>
              </a:rPr>
              <a:t>+</a:t>
            </a:r>
            <a:r>
              <a:rPr lang="de-DE" sz="1600" spc="25">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Basistherapie</a:t>
            </a:r>
            <a:endParaRPr lang="de-DE" sz="1600">
              <a:latin typeface="Arial" panose="020B0604020202020204" pitchFamily="34" charset="0"/>
              <a:cs typeface="Arial" panose="020B0604020202020204" pitchFamily="34" charset="0"/>
            </a:endParaRPr>
          </a:p>
          <a:p>
            <a:pPr marL="1905" algn="ctr">
              <a:lnSpc>
                <a:spcPct val="100000"/>
              </a:lnSpc>
              <a:spcBef>
                <a:spcPts val="70"/>
              </a:spcBef>
            </a:pPr>
            <a:r>
              <a:rPr lang="de-DE" sz="1600">
                <a:solidFill>
                  <a:srgbClr val="FFFFFF"/>
                </a:solidFill>
                <a:latin typeface="Arial" panose="020B0604020202020204" pitchFamily="34" charset="0"/>
                <a:cs typeface="Arial" panose="020B0604020202020204" pitchFamily="34" charset="0"/>
              </a:rPr>
              <a:t>+</a:t>
            </a:r>
            <a:r>
              <a:rPr lang="de-DE" sz="1600" spc="80">
                <a:solidFill>
                  <a:srgbClr val="FFFFFF"/>
                </a:solidFill>
                <a:latin typeface="Arial" panose="020B0604020202020204" pitchFamily="34" charset="0"/>
                <a:cs typeface="Arial" panose="020B0604020202020204" pitchFamily="34" charset="0"/>
              </a:rPr>
              <a:t> </a:t>
            </a:r>
            <a:r>
              <a:rPr lang="de-DE" sz="1600">
                <a:solidFill>
                  <a:srgbClr val="FFFFFF"/>
                </a:solidFill>
                <a:latin typeface="Arial" panose="020B0604020202020204" pitchFamily="34" charset="0"/>
                <a:cs typeface="Arial" panose="020B0604020202020204" pitchFamily="34" charset="0"/>
              </a:rPr>
              <a:t>Supportive</a:t>
            </a:r>
            <a:r>
              <a:rPr lang="de-DE" sz="1600" spc="85">
                <a:solidFill>
                  <a:srgbClr val="FFFFFF"/>
                </a:solidFill>
                <a:latin typeface="Arial" panose="020B0604020202020204" pitchFamily="34" charset="0"/>
                <a:cs typeface="Arial" panose="020B0604020202020204" pitchFamily="34" charset="0"/>
              </a:rPr>
              <a:t> </a:t>
            </a:r>
            <a:r>
              <a:rPr lang="de-DE" sz="1600" spc="-10">
                <a:solidFill>
                  <a:srgbClr val="FFFFFF"/>
                </a:solidFill>
                <a:latin typeface="Arial" panose="020B0604020202020204" pitchFamily="34" charset="0"/>
                <a:cs typeface="Arial" panose="020B0604020202020204" pitchFamily="34" charset="0"/>
              </a:rPr>
              <a:t>Therapie</a:t>
            </a:r>
            <a:endParaRPr lang="de-DE" sz="1600">
              <a:latin typeface="Arial" panose="020B0604020202020204" pitchFamily="34" charset="0"/>
              <a:cs typeface="Arial" panose="020B0604020202020204" pitchFamily="34" charset="0"/>
            </a:endParaRPr>
          </a:p>
        </p:txBody>
      </p:sp>
      <p:sp>
        <p:nvSpPr>
          <p:cNvPr id="28" name="object 45">
            <a:extLst>
              <a:ext uri="{FF2B5EF4-FFF2-40B4-BE49-F238E27FC236}">
                <a16:creationId xmlns:a16="http://schemas.microsoft.com/office/drawing/2014/main" id="{FEA60106-91A2-956D-0072-03019B3EDE4D}"/>
              </a:ext>
            </a:extLst>
          </p:cNvPr>
          <p:cNvSpPr txBox="1"/>
          <p:nvPr/>
        </p:nvSpPr>
        <p:spPr>
          <a:xfrm>
            <a:off x="412927" y="6332035"/>
            <a:ext cx="4795434" cy="197490"/>
          </a:xfrm>
          <a:prstGeom prst="rect">
            <a:avLst/>
          </a:prstGeom>
        </p:spPr>
        <p:txBody>
          <a:bodyPr vert="horz" wrap="square" lIns="0" tIns="0" rIns="0" bIns="0" rtlCol="0">
            <a:noAutofit/>
          </a:bodyPr>
          <a:lstStyle/>
          <a:p>
            <a:pPr marL="12700">
              <a:lnSpc>
                <a:spcPct val="100000"/>
              </a:lnSpc>
              <a:spcBef>
                <a:spcPts val="100"/>
              </a:spcBef>
            </a:pPr>
            <a:r>
              <a:rPr lang="de-DE" sz="1200" spc="-25">
                <a:latin typeface="Arial" panose="020B0604020202020204" pitchFamily="34" charset="0"/>
                <a:cs typeface="Arial" panose="020B0604020202020204" pitchFamily="34" charset="0"/>
              </a:rPr>
              <a:t>*sofern</a:t>
            </a:r>
            <a:r>
              <a:rPr lang="de-DE" sz="1200" spc="5">
                <a:latin typeface="Arial" panose="020B0604020202020204" pitchFamily="34" charset="0"/>
                <a:cs typeface="Arial" panose="020B0604020202020204" pitchFamily="34" charset="0"/>
              </a:rPr>
              <a:t> </a:t>
            </a:r>
            <a:r>
              <a:rPr lang="de-DE" sz="1200" spc="-20">
                <a:latin typeface="Arial" panose="020B0604020202020204" pitchFamily="34" charset="0"/>
                <a:cs typeface="Arial" panose="020B0604020202020204" pitchFamily="34" charset="0"/>
              </a:rPr>
              <a:t>nicht</a:t>
            </a:r>
            <a:r>
              <a:rPr lang="de-DE" sz="1200" spc="5">
                <a:latin typeface="Arial" panose="020B0604020202020204" pitchFamily="34" charset="0"/>
                <a:cs typeface="Arial" panose="020B0604020202020204" pitchFamily="34" charset="0"/>
              </a:rPr>
              <a:t> </a:t>
            </a:r>
            <a:r>
              <a:rPr lang="de-DE" sz="1200" spc="-30">
                <a:latin typeface="Arial" panose="020B0604020202020204" pitchFamily="34" charset="0"/>
                <a:cs typeface="Arial" panose="020B0604020202020204" pitchFamily="34" charset="0"/>
              </a:rPr>
              <a:t>andere</a:t>
            </a:r>
            <a:r>
              <a:rPr lang="de-DE" sz="1200" spc="5">
                <a:latin typeface="Arial" panose="020B0604020202020204" pitchFamily="34" charset="0"/>
                <a:cs typeface="Arial" panose="020B0604020202020204" pitchFamily="34" charset="0"/>
              </a:rPr>
              <a:t> </a:t>
            </a:r>
            <a:r>
              <a:rPr lang="de-DE" sz="1200" spc="-30">
                <a:latin typeface="Arial" panose="020B0604020202020204" pitchFamily="34" charset="0"/>
                <a:cs typeface="Arial" panose="020B0604020202020204" pitchFamily="34" charset="0"/>
              </a:rPr>
              <a:t>Ursachen</a:t>
            </a:r>
            <a:r>
              <a:rPr lang="de-DE" sz="1200" spc="10">
                <a:latin typeface="Arial" panose="020B0604020202020204" pitchFamily="34" charset="0"/>
                <a:cs typeface="Arial" panose="020B0604020202020204" pitchFamily="34" charset="0"/>
              </a:rPr>
              <a:t> </a:t>
            </a:r>
            <a:r>
              <a:rPr lang="de-DE" sz="1200" spc="-30">
                <a:latin typeface="Arial" panose="020B0604020202020204" pitchFamily="34" charset="0"/>
                <a:cs typeface="Arial" panose="020B0604020202020204" pitchFamily="34" charset="0"/>
              </a:rPr>
              <a:t>wahrscheinlich</a:t>
            </a:r>
            <a:r>
              <a:rPr lang="de-DE" sz="1200" spc="5">
                <a:latin typeface="Arial" panose="020B0604020202020204" pitchFamily="34" charset="0"/>
                <a:cs typeface="Arial" panose="020B0604020202020204" pitchFamily="34" charset="0"/>
              </a:rPr>
              <a:t> </a:t>
            </a:r>
            <a:r>
              <a:rPr lang="de-DE" sz="1200" spc="-20">
                <a:latin typeface="Arial" panose="020B0604020202020204" pitchFamily="34" charset="0"/>
                <a:cs typeface="Arial" panose="020B0604020202020204" pitchFamily="34" charset="0"/>
              </a:rPr>
              <a:t>sind</a:t>
            </a:r>
            <a:endParaRPr lang="de-DE" sz="1200">
              <a:latin typeface="Arial" panose="020B0604020202020204" pitchFamily="34" charset="0"/>
              <a:cs typeface="Arial" panose="020B0604020202020204" pitchFamily="34" charset="0"/>
            </a:endParaRPr>
          </a:p>
        </p:txBody>
      </p:sp>
      <p:sp>
        <p:nvSpPr>
          <p:cNvPr id="29" name="object 47">
            <a:extLst>
              <a:ext uri="{FF2B5EF4-FFF2-40B4-BE49-F238E27FC236}">
                <a16:creationId xmlns:a16="http://schemas.microsoft.com/office/drawing/2014/main" id="{41A316A5-B6C9-35ED-5C0D-5B14DB359ADB}"/>
              </a:ext>
            </a:extLst>
          </p:cNvPr>
          <p:cNvSpPr txBox="1"/>
          <p:nvPr/>
        </p:nvSpPr>
        <p:spPr>
          <a:xfrm>
            <a:off x="1090513" y="5056820"/>
            <a:ext cx="5336272" cy="902811"/>
          </a:xfrm>
          <a:prstGeom prst="rect">
            <a:avLst/>
          </a:prstGeom>
        </p:spPr>
        <p:txBody>
          <a:bodyPr vert="horz" wrap="square" lIns="0" tIns="60960" rIns="0" bIns="0" rtlCol="0">
            <a:spAutoFit/>
          </a:bodyPr>
          <a:lstStyle/>
          <a:p>
            <a:pPr marL="12700">
              <a:lnSpc>
                <a:spcPct val="100000"/>
              </a:lnSpc>
              <a:spcBef>
                <a:spcPts val="480"/>
              </a:spcBef>
            </a:pPr>
            <a:r>
              <a:rPr lang="de-DE" sz="1600" b="1" spc="-25" dirty="0">
                <a:latin typeface="Arial" panose="020B0604020202020204" pitchFamily="34" charset="0"/>
                <a:cs typeface="Arial" panose="020B0604020202020204" pitchFamily="34" charset="0"/>
              </a:rPr>
              <a:t>Spezifische</a:t>
            </a:r>
            <a:r>
              <a:rPr lang="de-DE" sz="1600" b="1" spc="-5" dirty="0">
                <a:latin typeface="Arial" panose="020B0604020202020204" pitchFamily="34" charset="0"/>
                <a:cs typeface="Arial" panose="020B0604020202020204" pitchFamily="34" charset="0"/>
              </a:rPr>
              <a:t> </a:t>
            </a:r>
            <a:r>
              <a:rPr lang="de-DE" sz="1600" b="1" spc="-30" dirty="0">
                <a:latin typeface="Arial" panose="020B0604020202020204" pitchFamily="34" charset="0"/>
                <a:cs typeface="Arial" panose="020B0604020202020204" pitchFamily="34" charset="0"/>
              </a:rPr>
              <a:t>Therapie:</a:t>
            </a:r>
            <a:r>
              <a:rPr lang="de-DE" sz="1600" b="1" spc="-5" dirty="0">
                <a:latin typeface="Arial" panose="020B0604020202020204" pitchFamily="34" charset="0"/>
                <a:cs typeface="Arial" panose="020B0604020202020204" pitchFamily="34" charset="0"/>
              </a:rPr>
              <a:t> </a:t>
            </a:r>
            <a:r>
              <a:rPr lang="de-DE" sz="1600" spc="-25" dirty="0">
                <a:latin typeface="Arial" panose="020B0604020202020204" pitchFamily="34" charset="0"/>
                <a:cs typeface="Arial" panose="020B0604020202020204" pitchFamily="34" charset="0"/>
              </a:rPr>
              <a:t>zunächst</a:t>
            </a:r>
            <a:r>
              <a:rPr lang="de-DE" sz="1600" spc="-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für</a:t>
            </a:r>
            <a:r>
              <a:rPr lang="de-DE" sz="1600" dirty="0">
                <a:latin typeface="Arial" panose="020B0604020202020204" pitchFamily="34" charset="0"/>
                <a:cs typeface="Arial" panose="020B0604020202020204" pitchFamily="34" charset="0"/>
              </a:rPr>
              <a:t> </a:t>
            </a:r>
            <a:r>
              <a:rPr lang="de-DE" sz="1600" spc="-30" dirty="0">
                <a:latin typeface="Arial" panose="020B0604020202020204" pitchFamily="34" charset="0"/>
                <a:cs typeface="Arial" panose="020B0604020202020204" pitchFamily="34" charset="0"/>
              </a:rPr>
              <a:t>3–</a:t>
            </a:r>
            <a:r>
              <a:rPr lang="de-DE" sz="1600" dirty="0">
                <a:latin typeface="Arial" panose="020B0604020202020204" pitchFamily="34" charset="0"/>
                <a:cs typeface="Arial" panose="020B0604020202020204" pitchFamily="34" charset="0"/>
              </a:rPr>
              <a:t>5</a:t>
            </a:r>
            <a:r>
              <a:rPr lang="de-DE" sz="1600" spc="-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Jahre</a:t>
            </a:r>
            <a:endParaRPr lang="de-DE" sz="1600" dirty="0">
              <a:latin typeface="Arial" panose="020B0604020202020204" pitchFamily="34" charset="0"/>
              <a:cs typeface="Arial" panose="020B0604020202020204" pitchFamily="34" charset="0"/>
            </a:endParaRPr>
          </a:p>
          <a:p>
            <a:pPr marL="12700">
              <a:lnSpc>
                <a:spcPct val="100000"/>
              </a:lnSpc>
              <a:spcBef>
                <a:spcPts val="385"/>
              </a:spcBef>
            </a:pPr>
            <a:r>
              <a:rPr lang="de-DE" sz="1600" b="1" spc="-25" dirty="0">
                <a:latin typeface="Arial" panose="020B0604020202020204" pitchFamily="34" charset="0"/>
                <a:cs typeface="Arial" panose="020B0604020202020204" pitchFamily="34" charset="0"/>
              </a:rPr>
              <a:t>Basistherapie:</a:t>
            </a:r>
            <a:r>
              <a:rPr lang="de-DE" sz="1600" spc="15"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lebenslang</a:t>
            </a:r>
            <a:endParaRPr lang="de-DE" sz="1600" dirty="0">
              <a:latin typeface="Arial" panose="020B0604020202020204" pitchFamily="34" charset="0"/>
              <a:cs typeface="Arial" panose="020B0604020202020204" pitchFamily="34" charset="0"/>
            </a:endParaRPr>
          </a:p>
          <a:p>
            <a:pPr marL="12700">
              <a:lnSpc>
                <a:spcPct val="100000"/>
              </a:lnSpc>
              <a:spcBef>
                <a:spcPts val="385"/>
              </a:spcBef>
            </a:pPr>
            <a:r>
              <a:rPr lang="de-DE" sz="1600" b="1" spc="-30" dirty="0">
                <a:latin typeface="Arial" panose="020B0604020202020204" pitchFamily="34" charset="0"/>
                <a:cs typeface="Arial" panose="020B0604020202020204" pitchFamily="34" charset="0"/>
              </a:rPr>
              <a:t>Supportive</a:t>
            </a:r>
            <a:r>
              <a:rPr lang="de-DE" sz="1600" b="1" spc="5" dirty="0">
                <a:latin typeface="Arial" panose="020B0604020202020204" pitchFamily="34" charset="0"/>
                <a:cs typeface="Arial" panose="020B0604020202020204" pitchFamily="34" charset="0"/>
              </a:rPr>
              <a:t> </a:t>
            </a:r>
            <a:r>
              <a:rPr lang="de-DE" sz="1600" b="1" spc="-30" dirty="0">
                <a:latin typeface="Arial" panose="020B0604020202020204" pitchFamily="34" charset="0"/>
                <a:cs typeface="Arial" panose="020B0604020202020204" pitchFamily="34" charset="0"/>
              </a:rPr>
              <a:t>Therapie:</a:t>
            </a:r>
            <a:r>
              <a:rPr lang="de-DE" sz="1600" b="1" spc="5" dirty="0">
                <a:latin typeface="Arial" panose="020B0604020202020204" pitchFamily="34" charset="0"/>
                <a:cs typeface="Arial" panose="020B0604020202020204" pitchFamily="34" charset="0"/>
              </a:rPr>
              <a:t> </a:t>
            </a:r>
            <a:r>
              <a:rPr lang="de-DE" sz="1600" spc="-20" dirty="0">
                <a:latin typeface="Arial" panose="020B0604020202020204" pitchFamily="34" charset="0"/>
                <a:cs typeface="Arial" panose="020B0604020202020204" pitchFamily="34" charset="0"/>
              </a:rPr>
              <a:t>an</a:t>
            </a:r>
            <a:r>
              <a:rPr lang="de-DE" sz="1600" spc="10" dirty="0">
                <a:latin typeface="Arial" panose="020B0604020202020204" pitchFamily="34" charset="0"/>
                <a:cs typeface="Arial" panose="020B0604020202020204" pitchFamily="34" charset="0"/>
              </a:rPr>
              <a:t> </a:t>
            </a:r>
            <a:r>
              <a:rPr lang="de-DE" sz="1600" spc="-20" dirty="0">
                <a:latin typeface="Arial" panose="020B0604020202020204" pitchFamily="34" charset="0"/>
                <a:cs typeface="Arial" panose="020B0604020202020204" pitchFamily="34" charset="0"/>
              </a:rPr>
              <a:t>das</a:t>
            </a:r>
            <a:r>
              <a:rPr lang="de-DE" sz="1600" spc="5" dirty="0">
                <a:latin typeface="Arial" panose="020B0604020202020204" pitchFamily="34" charset="0"/>
                <a:cs typeface="Arial" panose="020B0604020202020204" pitchFamily="34" charset="0"/>
              </a:rPr>
              <a:t> </a:t>
            </a:r>
            <a:r>
              <a:rPr lang="de-DE" sz="1600" spc="-35" dirty="0">
                <a:latin typeface="Arial" panose="020B0604020202020204" pitchFamily="34" charset="0"/>
                <a:cs typeface="Arial" panose="020B0604020202020204" pitchFamily="34" charset="0"/>
              </a:rPr>
              <a:t>Beschwerdebild</a:t>
            </a:r>
            <a:r>
              <a:rPr lang="de-DE" sz="1600" spc="10" dirty="0">
                <a:latin typeface="Arial" panose="020B0604020202020204" pitchFamily="34" charset="0"/>
                <a:cs typeface="Arial" panose="020B0604020202020204" pitchFamily="34" charset="0"/>
              </a:rPr>
              <a:t> </a:t>
            </a:r>
            <a:r>
              <a:rPr lang="de-DE" sz="1600" spc="-10" dirty="0">
                <a:latin typeface="Arial" panose="020B0604020202020204" pitchFamily="34" charset="0"/>
                <a:cs typeface="Arial" panose="020B0604020202020204" pitchFamily="34" charset="0"/>
              </a:rPr>
              <a:t>angepasst</a:t>
            </a:r>
            <a:endParaRPr lang="de-DE" sz="1600" dirty="0">
              <a:latin typeface="Arial" panose="020B0604020202020204" pitchFamily="34" charset="0"/>
              <a:cs typeface="Arial" panose="020B0604020202020204" pitchFamily="34" charset="0"/>
            </a:endParaRPr>
          </a:p>
        </p:txBody>
      </p:sp>
      <p:sp>
        <p:nvSpPr>
          <p:cNvPr id="43" name="object 49">
            <a:extLst>
              <a:ext uri="{FF2B5EF4-FFF2-40B4-BE49-F238E27FC236}">
                <a16:creationId xmlns:a16="http://schemas.microsoft.com/office/drawing/2014/main" id="{BDD167F6-3778-FB04-E124-5BED7937DBBB}"/>
              </a:ext>
            </a:extLst>
          </p:cNvPr>
          <p:cNvSpPr/>
          <p:nvPr/>
        </p:nvSpPr>
        <p:spPr>
          <a:xfrm>
            <a:off x="1420054" y="3202469"/>
            <a:ext cx="0" cy="469091"/>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41" name="object 52">
            <a:extLst>
              <a:ext uri="{FF2B5EF4-FFF2-40B4-BE49-F238E27FC236}">
                <a16:creationId xmlns:a16="http://schemas.microsoft.com/office/drawing/2014/main" id="{F4746126-7CCA-C777-C845-046C9E247366}"/>
              </a:ext>
            </a:extLst>
          </p:cNvPr>
          <p:cNvSpPr/>
          <p:nvPr/>
        </p:nvSpPr>
        <p:spPr>
          <a:xfrm>
            <a:off x="3541794" y="3202469"/>
            <a:ext cx="0" cy="469091"/>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39" name="object 55">
            <a:extLst>
              <a:ext uri="{FF2B5EF4-FFF2-40B4-BE49-F238E27FC236}">
                <a16:creationId xmlns:a16="http://schemas.microsoft.com/office/drawing/2014/main" id="{BD85C5EE-DFB7-5B1F-E1C6-2117B7CF4CEF}"/>
              </a:ext>
            </a:extLst>
          </p:cNvPr>
          <p:cNvSpPr/>
          <p:nvPr/>
        </p:nvSpPr>
        <p:spPr>
          <a:xfrm>
            <a:off x="5663533" y="3202469"/>
            <a:ext cx="0" cy="469091"/>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37" name="object 58">
            <a:extLst>
              <a:ext uri="{FF2B5EF4-FFF2-40B4-BE49-F238E27FC236}">
                <a16:creationId xmlns:a16="http://schemas.microsoft.com/office/drawing/2014/main" id="{5DAD6D99-0139-DAD1-06EA-4E97C06AF567}"/>
              </a:ext>
            </a:extLst>
          </p:cNvPr>
          <p:cNvSpPr/>
          <p:nvPr/>
        </p:nvSpPr>
        <p:spPr>
          <a:xfrm>
            <a:off x="7785273" y="3202469"/>
            <a:ext cx="0" cy="469091"/>
          </a:xfrm>
          <a:custGeom>
            <a:avLst/>
            <a:gdLst/>
            <a:ahLst/>
            <a:cxnLst/>
            <a:rect l="l" t="t" r="r" b="b"/>
            <a:pathLst>
              <a:path h="165100">
                <a:moveTo>
                  <a:pt x="0" y="0"/>
                </a:moveTo>
                <a:lnTo>
                  <a:pt x="0" y="16463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
        <p:nvSpPr>
          <p:cNvPr id="35" name="object 61">
            <a:extLst>
              <a:ext uri="{FF2B5EF4-FFF2-40B4-BE49-F238E27FC236}">
                <a16:creationId xmlns:a16="http://schemas.microsoft.com/office/drawing/2014/main" id="{0901B49A-E660-E165-BBCB-278D36458746}"/>
              </a:ext>
            </a:extLst>
          </p:cNvPr>
          <p:cNvSpPr/>
          <p:nvPr/>
        </p:nvSpPr>
        <p:spPr>
          <a:xfrm flipV="1">
            <a:off x="5974099" y="4221088"/>
            <a:ext cx="477732" cy="60208"/>
          </a:xfrm>
          <a:custGeom>
            <a:avLst/>
            <a:gdLst/>
            <a:ahLst/>
            <a:cxnLst/>
            <a:rect l="l" t="t" r="r" b="b"/>
            <a:pathLst>
              <a:path w="165100">
                <a:moveTo>
                  <a:pt x="164630" y="0"/>
                </a:moveTo>
                <a:lnTo>
                  <a:pt x="0" y="0"/>
                </a:lnTo>
              </a:path>
            </a:pathLst>
          </a:custGeom>
          <a:ln w="25400">
            <a:solidFill>
              <a:srgbClr val="000000"/>
            </a:solidFill>
            <a:tailEnd type="triangle" w="lg" len="lg"/>
          </a:ln>
        </p:spPr>
        <p:txBody>
          <a:bodyPr wrap="square" lIns="0" tIns="0" rIns="0" bIns="0" rtlCol="0"/>
          <a:lstStyle/>
          <a:p>
            <a:endParaRPr lang="de-DE" sz="1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7010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6BEA636-2392-9444-37DD-89B46D506BD6}"/>
            </a:ext>
          </a:extLst>
        </p:cNvPr>
        <p:cNvGrpSpPr/>
        <p:nvPr/>
      </p:nvGrpSpPr>
      <p:grpSpPr>
        <a:xfrm>
          <a:off x="0" y="0"/>
          <a:ext cx="0" cy="0"/>
          <a:chOff x="0" y="0"/>
          <a:chExt cx="0" cy="0"/>
        </a:xfrm>
      </p:grpSpPr>
      <p:sp>
        <p:nvSpPr>
          <p:cNvPr id="38915" name="Rectangle 3">
            <a:extLst>
              <a:ext uri="{FF2B5EF4-FFF2-40B4-BE49-F238E27FC236}">
                <a16:creationId xmlns:a16="http://schemas.microsoft.com/office/drawing/2014/main" id="{C4F592EF-A364-15A6-E1B2-F4DD6F265C06}"/>
              </a:ext>
            </a:extLst>
          </p:cNvPr>
          <p:cNvSpPr>
            <a:spLocks noGrp="1" noChangeArrowheads="1"/>
          </p:cNvSpPr>
          <p:nvPr>
            <p:ph type="body" idx="1"/>
          </p:nvPr>
        </p:nvSpPr>
        <p:spPr>
          <a:xfrm>
            <a:off x="1043608" y="1073483"/>
            <a:ext cx="6523758" cy="1869743"/>
          </a:xfrm>
        </p:spPr>
        <p:txBody>
          <a:bodyPr>
            <a:normAutofit/>
          </a:bodyPr>
          <a:lstStyle/>
          <a:p>
            <a:pPr eaLnBrk="1" hangingPunct="1">
              <a:lnSpc>
                <a:spcPct val="90000"/>
              </a:lnSpc>
              <a:buFontTx/>
              <a:buNone/>
            </a:pPr>
            <a:r>
              <a:rPr lang="de-DE" altLang="de-DE" sz="2100" dirty="0">
                <a:solidFill>
                  <a:srgbClr val="8A002E"/>
                </a:solidFill>
              </a:rPr>
              <a:t>	</a:t>
            </a:r>
            <a:r>
              <a:rPr lang="de-DE" altLang="de-DE" sz="2400" dirty="0"/>
              <a:t>73-jähriger Raucher mit COPD, BMI 21, keine </a:t>
            </a:r>
            <a:r>
              <a:rPr lang="de-DE" altLang="de-DE" sz="2400" dirty="0" err="1"/>
              <a:t>Corticoid</a:t>
            </a:r>
            <a:r>
              <a:rPr lang="de-DE" altLang="de-DE" sz="2400" dirty="0"/>
              <a:t>-Dauertherapie, mehrfach folgenlos gestürzt</a:t>
            </a:r>
          </a:p>
        </p:txBody>
      </p:sp>
      <p:sp>
        <p:nvSpPr>
          <p:cNvPr id="38916" name="Text Box 4">
            <a:extLst>
              <a:ext uri="{FF2B5EF4-FFF2-40B4-BE49-F238E27FC236}">
                <a16:creationId xmlns:a16="http://schemas.microsoft.com/office/drawing/2014/main" id="{7BADB0FA-D4B8-7BC7-D361-A2DFCBBCF338}"/>
              </a:ext>
            </a:extLst>
          </p:cNvPr>
          <p:cNvSpPr txBox="1">
            <a:spLocks noChangeArrowheads="1"/>
          </p:cNvSpPr>
          <p:nvPr/>
        </p:nvSpPr>
        <p:spPr bwMode="auto">
          <a:xfrm>
            <a:off x="2267744" y="188640"/>
            <a:ext cx="38884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de-DE" altLang="de-DE" sz="3600" b="1" u="sng" dirty="0">
                <a:solidFill>
                  <a:schemeClr val="bg1"/>
                </a:solidFill>
              </a:rPr>
              <a:t>Ausgangs-Fall</a:t>
            </a:r>
          </a:p>
        </p:txBody>
      </p:sp>
      <p:sp>
        <p:nvSpPr>
          <p:cNvPr id="38917" name="Text Box 5">
            <a:extLst>
              <a:ext uri="{FF2B5EF4-FFF2-40B4-BE49-F238E27FC236}">
                <a16:creationId xmlns:a16="http://schemas.microsoft.com/office/drawing/2014/main" id="{CDC0167C-04FD-612F-314E-02BE8E8FA187}"/>
              </a:ext>
            </a:extLst>
          </p:cNvPr>
          <p:cNvSpPr txBox="1">
            <a:spLocks noChangeArrowheads="1"/>
          </p:cNvSpPr>
          <p:nvPr/>
        </p:nvSpPr>
        <p:spPr bwMode="auto">
          <a:xfrm>
            <a:off x="395536" y="2943226"/>
            <a:ext cx="799288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de-DE" altLang="de-DE" sz="2400" dirty="0"/>
              <a:t>Beratung zu Nikotin-Karenz und vermehrter körperlicher Aktivität wird vom Patienten nicht umgesetzt, </a:t>
            </a:r>
            <a:r>
              <a:rPr lang="de-DE" altLang="de-DE" sz="2400" dirty="0" err="1"/>
              <a:t>path</a:t>
            </a:r>
            <a:r>
              <a:rPr lang="de-DE" altLang="de-DE" sz="2400" dirty="0"/>
              <a:t>. „</a:t>
            </a:r>
            <a:r>
              <a:rPr lang="de-DE" altLang="de-DE" sz="2400" dirty="0" err="1"/>
              <a:t>timed</a:t>
            </a:r>
            <a:r>
              <a:rPr lang="de-DE" altLang="de-DE" sz="2400" dirty="0"/>
              <a:t> </a:t>
            </a:r>
            <a:r>
              <a:rPr lang="de-DE" altLang="de-DE" sz="2400" dirty="0" err="1"/>
              <a:t>up</a:t>
            </a:r>
            <a:r>
              <a:rPr lang="de-DE" altLang="de-DE" sz="2400" dirty="0"/>
              <a:t> and </a:t>
            </a:r>
            <a:r>
              <a:rPr lang="de-DE" altLang="de-DE" sz="2400" dirty="0" err="1"/>
              <a:t>go</a:t>
            </a:r>
            <a:r>
              <a:rPr lang="de-DE" altLang="de-DE" sz="2400" dirty="0"/>
              <a:t>“-Test, keine sturzfördernden Medikamente. Knochendichtemessung indiziert, Vit. D-Gabe (grünes Rezept), ggf. auch Ca und Physiotherapie. DXA T-Wert –1,5, Labor unauffällig. Spezifische Therapieindikation?</a:t>
            </a:r>
          </a:p>
        </p:txBody>
      </p:sp>
      <p:sp>
        <p:nvSpPr>
          <p:cNvPr id="39942" name="Textfeld 5">
            <a:extLst>
              <a:ext uri="{FF2B5EF4-FFF2-40B4-BE49-F238E27FC236}">
                <a16:creationId xmlns:a16="http://schemas.microsoft.com/office/drawing/2014/main" id="{8A70D303-F548-6B72-C24C-D46D3EDA3C8B}"/>
              </a:ext>
            </a:extLst>
          </p:cNvPr>
          <p:cNvSpPr txBox="1">
            <a:spLocks noChangeArrowheads="1"/>
          </p:cNvSpPr>
          <p:nvPr/>
        </p:nvSpPr>
        <p:spPr bwMode="auto">
          <a:xfrm>
            <a:off x="2087166" y="4887517"/>
            <a:ext cx="5572125"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de-DE" altLang="de-DE" sz="1650" dirty="0"/>
              <a:t> </a:t>
            </a:r>
          </a:p>
        </p:txBody>
      </p:sp>
    </p:spTree>
    <p:extLst>
      <p:ext uri="{BB962C8B-B14F-4D97-AF65-F5344CB8AC3E}">
        <p14:creationId xmlns:p14="http://schemas.microsoft.com/office/powerpoint/2010/main" val="850040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additive="base">
                                        <p:cTn id="7" dur="500" fill="hold"/>
                                        <p:tgtEl>
                                          <p:spTgt spid="38916"/>
                                        </p:tgtEl>
                                        <p:attrNameLst>
                                          <p:attrName>ppt_x</p:attrName>
                                        </p:attrNameLst>
                                      </p:cBhvr>
                                      <p:tavLst>
                                        <p:tav tm="0">
                                          <p:val>
                                            <p:strVal val="0-#ppt_w/2"/>
                                          </p:val>
                                        </p:tav>
                                        <p:tav tm="100000">
                                          <p:val>
                                            <p:strVal val="#ppt_x"/>
                                          </p:val>
                                        </p:tav>
                                      </p:tavLst>
                                    </p:anim>
                                    <p:anim calcmode="lin" valueType="num">
                                      <p:cBhvr additive="base">
                                        <p:cTn id="8" dur="500" fill="hold"/>
                                        <p:tgtEl>
                                          <p:spTgt spid="3891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0" end="0"/>
                                            </p:txEl>
                                          </p:spTgt>
                                        </p:tgtEl>
                                        <p:attrNameLst>
                                          <p:attrName>style.visibility</p:attrName>
                                        </p:attrNameLst>
                                      </p:cBhvr>
                                      <p:to>
                                        <p:strVal val="visible"/>
                                      </p:to>
                                    </p:set>
                                    <p:anim calcmode="lin" valueType="num">
                                      <p:cBhvr additive="base">
                                        <p:cTn id="13"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7"/>
                                        </p:tgtEl>
                                        <p:attrNameLst>
                                          <p:attrName>style.visibility</p:attrName>
                                        </p:attrNameLst>
                                      </p:cBhvr>
                                      <p:to>
                                        <p:strVal val="visible"/>
                                      </p:to>
                                    </p:set>
                                    <p:anim calcmode="lin" valueType="num">
                                      <p:cBhvr additive="base">
                                        <p:cTn id="19" dur="500" fill="hold"/>
                                        <p:tgtEl>
                                          <p:spTgt spid="38917"/>
                                        </p:tgtEl>
                                        <p:attrNameLst>
                                          <p:attrName>ppt_x</p:attrName>
                                        </p:attrNameLst>
                                      </p:cBhvr>
                                      <p:tavLst>
                                        <p:tav tm="0">
                                          <p:val>
                                            <p:strVal val="0-#ppt_w/2"/>
                                          </p:val>
                                        </p:tav>
                                        <p:tav tm="100000">
                                          <p:val>
                                            <p:strVal val="#ppt_x"/>
                                          </p:val>
                                        </p:tav>
                                      </p:tavLst>
                                    </p:anim>
                                    <p:anim calcmode="lin" valueType="num">
                                      <p:cBhvr additive="base">
                                        <p:cTn id="20" dur="500" fill="hold"/>
                                        <p:tgtEl>
                                          <p:spTgt spid="3891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9942"/>
                                        </p:tgtEl>
                                        <p:attrNameLst>
                                          <p:attrName>style.visibility</p:attrName>
                                        </p:attrNameLst>
                                      </p:cBhvr>
                                      <p:to>
                                        <p:strVal val="visible"/>
                                      </p:to>
                                    </p:set>
                                    <p:anim calcmode="lin" valueType="num">
                                      <p:cBhvr additive="base">
                                        <p:cTn id="25" dur="500" fill="hold"/>
                                        <p:tgtEl>
                                          <p:spTgt spid="39942"/>
                                        </p:tgtEl>
                                        <p:attrNameLst>
                                          <p:attrName>ppt_x</p:attrName>
                                        </p:attrNameLst>
                                      </p:cBhvr>
                                      <p:tavLst>
                                        <p:tav tm="0">
                                          <p:val>
                                            <p:strVal val="0-#ppt_w/2"/>
                                          </p:val>
                                        </p:tav>
                                        <p:tav tm="100000">
                                          <p:val>
                                            <p:strVal val="#ppt_x"/>
                                          </p:val>
                                        </p:tav>
                                      </p:tavLst>
                                    </p:anim>
                                    <p:anim calcmode="lin" valueType="num">
                                      <p:cBhvr additive="base">
                                        <p:cTn id="26" dur="500" fill="hold"/>
                                        <p:tgtEl>
                                          <p:spTgt spid="399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P spid="38916" grpId="0"/>
      <p:bldP spid="38917" grpId="0"/>
      <p:bldP spid="3994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E1B7D-25B1-3BF9-F368-50EFBC932380}"/>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CB1F6093-0D85-FABF-9211-A5978FF25A1C}"/>
              </a:ext>
            </a:extLst>
          </p:cNvPr>
          <p:cNvSpPr>
            <a:spLocks noGrp="1"/>
          </p:cNvSpPr>
          <p:nvPr>
            <p:ph type="sldNum" sz="quarter" idx="11"/>
          </p:nvPr>
        </p:nvSpPr>
        <p:spPr/>
        <p:txBody>
          <a:bodyPr/>
          <a:lstStyle/>
          <a:p>
            <a:fld id="{E8D5958F-80EB-4432-8C60-3B612FF06901}" type="slidenum">
              <a:rPr lang="de-DE" smtClean="0"/>
              <a:pPr/>
              <a:t>28</a:t>
            </a:fld>
            <a:endParaRPr lang="de-DE"/>
          </a:p>
        </p:txBody>
      </p:sp>
      <p:pic>
        <p:nvPicPr>
          <p:cNvPr id="3" name="Grafik 2">
            <a:extLst>
              <a:ext uri="{FF2B5EF4-FFF2-40B4-BE49-F238E27FC236}">
                <a16:creationId xmlns:a16="http://schemas.microsoft.com/office/drawing/2014/main" id="{3325BED3-313A-711D-D95F-3F23DB328B4D}"/>
              </a:ext>
            </a:extLst>
          </p:cNvPr>
          <p:cNvPicPr>
            <a:picLocks noChangeAspect="1"/>
          </p:cNvPicPr>
          <p:nvPr/>
        </p:nvPicPr>
        <p:blipFill>
          <a:blip r:embed="rId2"/>
          <a:stretch>
            <a:fillRect/>
          </a:stretch>
        </p:blipFill>
        <p:spPr>
          <a:xfrm>
            <a:off x="179512" y="404664"/>
            <a:ext cx="7950406" cy="4265958"/>
          </a:xfrm>
          <a:prstGeom prst="rect">
            <a:avLst/>
          </a:prstGeom>
        </p:spPr>
      </p:pic>
      <p:sp>
        <p:nvSpPr>
          <p:cNvPr id="6" name="Textfeld 5">
            <a:extLst>
              <a:ext uri="{FF2B5EF4-FFF2-40B4-BE49-F238E27FC236}">
                <a16:creationId xmlns:a16="http://schemas.microsoft.com/office/drawing/2014/main" id="{95A1442C-F048-45CA-8F9A-B8CFAE127A8B}"/>
              </a:ext>
            </a:extLst>
          </p:cNvPr>
          <p:cNvSpPr txBox="1"/>
          <p:nvPr/>
        </p:nvSpPr>
        <p:spPr>
          <a:xfrm>
            <a:off x="395536" y="4797152"/>
            <a:ext cx="6696744" cy="553998"/>
          </a:xfrm>
          <a:prstGeom prst="rect">
            <a:avLst/>
          </a:prstGeom>
          <a:noFill/>
        </p:spPr>
        <p:txBody>
          <a:bodyPr wrap="square" rtlCol="0">
            <a:spAutoFit/>
          </a:bodyPr>
          <a:lstStyle/>
          <a:p>
            <a:r>
              <a:rPr lang="de-DE" sz="1500" dirty="0"/>
              <a:t>Angegeben sind die Risikogradienten, bei denen die osteoanabole Schwelle überschritten wird. Für spezifische Therapieindikation genügt halber Gradient</a:t>
            </a:r>
          </a:p>
        </p:txBody>
      </p:sp>
    </p:spTree>
    <p:extLst>
      <p:ext uri="{BB962C8B-B14F-4D97-AF65-F5344CB8AC3E}">
        <p14:creationId xmlns:p14="http://schemas.microsoft.com/office/powerpoint/2010/main" val="14453369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F8FF6-2CE9-B407-83C8-A7FBCD3A0214}"/>
            </a:ext>
          </a:extLst>
        </p:cNvPr>
        <p:cNvGrpSpPr/>
        <p:nvPr/>
      </p:nvGrpSpPr>
      <p:grpSpPr>
        <a:xfrm>
          <a:off x="0" y="0"/>
          <a:ext cx="0" cy="0"/>
          <a:chOff x="0" y="0"/>
          <a:chExt cx="0" cy="0"/>
        </a:xfrm>
      </p:grpSpPr>
      <p:sp>
        <p:nvSpPr>
          <p:cNvPr id="78851" name="Rectangle 2">
            <a:extLst>
              <a:ext uri="{FF2B5EF4-FFF2-40B4-BE49-F238E27FC236}">
                <a16:creationId xmlns:a16="http://schemas.microsoft.com/office/drawing/2014/main" id="{E0F36674-BA76-2146-4464-76B2E662B47E}"/>
              </a:ext>
            </a:extLst>
          </p:cNvPr>
          <p:cNvSpPr>
            <a:spLocks noGrp="1" noChangeArrowheads="1"/>
          </p:cNvSpPr>
          <p:nvPr>
            <p:ph type="title"/>
          </p:nvPr>
        </p:nvSpPr>
        <p:spPr/>
        <p:txBody>
          <a:bodyPr>
            <a:noAutofit/>
          </a:bodyPr>
          <a:lstStyle/>
          <a:p>
            <a:pPr algn="ctr" eaLnBrk="1" hangingPunct="1"/>
            <a:r>
              <a:rPr lang="de-DE" altLang="de-DE" sz="3200" dirty="0">
                <a:latin typeface="Arial" panose="020B0604020202020204" pitchFamily="34" charset="0"/>
              </a:rPr>
              <a:t>Grundsätze bei Indikation für </a:t>
            </a:r>
            <a:br>
              <a:rPr lang="de-DE" altLang="de-DE" sz="3200" dirty="0">
                <a:latin typeface="Arial" panose="020B0604020202020204" pitchFamily="34" charset="0"/>
              </a:rPr>
            </a:br>
            <a:r>
              <a:rPr lang="de-DE" altLang="de-DE" sz="3200" dirty="0">
                <a:latin typeface="Arial" panose="020B0604020202020204" pitchFamily="34" charset="0"/>
              </a:rPr>
              <a:t>spezifische Therapie</a:t>
            </a:r>
          </a:p>
        </p:txBody>
      </p:sp>
      <p:sp>
        <p:nvSpPr>
          <p:cNvPr id="78852" name="Rectangle 3">
            <a:extLst>
              <a:ext uri="{FF2B5EF4-FFF2-40B4-BE49-F238E27FC236}">
                <a16:creationId xmlns:a16="http://schemas.microsoft.com/office/drawing/2014/main" id="{EF143D00-3ECA-3500-233E-14190A0787BE}"/>
              </a:ext>
            </a:extLst>
          </p:cNvPr>
          <p:cNvSpPr>
            <a:spLocks noGrp="1" noChangeArrowheads="1"/>
          </p:cNvSpPr>
          <p:nvPr>
            <p:ph idx="1"/>
          </p:nvPr>
        </p:nvSpPr>
        <p:spPr>
          <a:xfrm>
            <a:off x="158824" y="1143890"/>
            <a:ext cx="8589640" cy="5381454"/>
          </a:xfrm>
        </p:spPr>
        <p:txBody>
          <a:bodyPr>
            <a:normAutofit/>
          </a:bodyPr>
          <a:lstStyle/>
          <a:p>
            <a:pPr eaLnBrk="1" hangingPunct="1">
              <a:buClr>
                <a:srgbClr val="000099"/>
              </a:buClr>
              <a:buFont typeface="Wingdings" panose="05000000000000000000" pitchFamily="2" charset="2"/>
              <a:buChar char="§"/>
            </a:pPr>
            <a:r>
              <a:rPr lang="de-DE" altLang="de-DE" sz="2000" i="1" dirty="0">
                <a:solidFill>
                  <a:srgbClr val="C00000"/>
                </a:solidFill>
                <a:latin typeface="Arial" panose="020B0604020202020204" pitchFamily="34" charset="0"/>
              </a:rPr>
              <a:t>Intensivierung der vorgenannten allgemeinen Empfehlungen, besondere Hinweise zu Kalzium und Vitamin D und behandelbaren Risiken beachten </a:t>
            </a:r>
            <a:endParaRPr lang="de-DE" altLang="de-DE" sz="2000" b="1" dirty="0">
              <a:solidFill>
                <a:srgbClr val="C00000"/>
              </a:solidFill>
              <a:latin typeface="Arial" panose="020B0604020202020204" pitchFamily="34" charset="0"/>
            </a:endParaRPr>
          </a:p>
          <a:p>
            <a:pPr eaLnBrk="1" hangingPunct="1">
              <a:buClr>
                <a:srgbClr val="000099"/>
              </a:buClr>
              <a:buFont typeface="Wingdings" panose="05000000000000000000" pitchFamily="2" charset="2"/>
              <a:buChar char="§"/>
            </a:pPr>
            <a:r>
              <a:rPr lang="de-DE" altLang="de-DE" sz="2000" dirty="0">
                <a:latin typeface="Arial" panose="020B0604020202020204" pitchFamily="34" charset="0"/>
              </a:rPr>
              <a:t>Ggf. schnelle Mobilisierung, Reha, -sport, </a:t>
            </a:r>
            <a:r>
              <a:rPr lang="de-DE" altLang="de-DE" sz="2000" dirty="0" err="1">
                <a:latin typeface="Arial" panose="020B0604020202020204" pitchFamily="34" charset="0"/>
              </a:rPr>
              <a:t>physikal</a:t>
            </a:r>
            <a:r>
              <a:rPr lang="de-DE" altLang="de-DE" sz="2000" dirty="0">
                <a:latin typeface="Arial" panose="020B0604020202020204" pitchFamily="34" charset="0"/>
              </a:rPr>
              <a:t>. und Schmerztherapie, Orthese, Selbsthilfegruppe</a:t>
            </a:r>
            <a:r>
              <a:rPr lang="de-DE" altLang="de-DE" sz="2000" b="1" i="1" dirty="0">
                <a:latin typeface="Arial" panose="020B0604020202020204" pitchFamily="34" charset="0"/>
              </a:rPr>
              <a:t> </a:t>
            </a:r>
            <a:endParaRPr lang="de-DE" altLang="de-DE" sz="2000" dirty="0">
              <a:latin typeface="Arial" panose="020B0604020202020204" pitchFamily="34" charset="0"/>
            </a:endParaRPr>
          </a:p>
          <a:p>
            <a:pPr eaLnBrk="1" hangingPunct="1">
              <a:buClr>
                <a:srgbClr val="000099"/>
              </a:buClr>
              <a:buFont typeface="Wingdings" panose="05000000000000000000" pitchFamily="2" charset="2"/>
              <a:buChar char="§"/>
            </a:pPr>
            <a:r>
              <a:rPr lang="de-DE" altLang="de-DE" sz="2000" dirty="0">
                <a:latin typeface="Arial" panose="020B0604020202020204" pitchFamily="34" charset="0"/>
                <a:cs typeface="Arial" panose="020B0604020202020204" pitchFamily="34" charset="0"/>
              </a:rPr>
              <a:t>Spezifische Therapiedauer 3-5 Jahre,</a:t>
            </a:r>
            <a:r>
              <a:rPr lang="de-DE" altLang="de-DE" sz="2000" dirty="0">
                <a:solidFill>
                  <a:srgbClr val="000000"/>
                </a:solidFill>
                <a:latin typeface="Arial" panose="020B0604020202020204" pitchFamily="34" charset="0"/>
                <a:cs typeface="Arial" panose="020B0604020202020204" pitchFamily="34" charset="0"/>
              </a:rPr>
              <a:t> </a:t>
            </a:r>
            <a:r>
              <a:rPr lang="de-DE" altLang="de-DE" sz="2000" dirty="0">
                <a:latin typeface="Arial" panose="020B0604020202020204" pitchFamily="34" charset="0"/>
                <a:cs typeface="Arial" panose="020B0604020202020204" pitchFamily="34" charset="0"/>
              </a:rPr>
              <a:t>anschließend </a:t>
            </a:r>
            <a:r>
              <a:rPr lang="de-DE" altLang="de-DE" sz="2000" dirty="0" err="1">
                <a:latin typeface="Arial" panose="020B0604020202020204" pitchFamily="34" charset="0"/>
                <a:cs typeface="Arial" panose="020B0604020202020204" pitchFamily="34" charset="0"/>
              </a:rPr>
              <a:t>Reevaluation</a:t>
            </a:r>
            <a:r>
              <a:rPr lang="de-DE" altLang="de-DE" sz="2000" dirty="0">
                <a:latin typeface="Arial" panose="020B0604020202020204" pitchFamily="34" charset="0"/>
                <a:cs typeface="Arial" panose="020B0604020202020204" pitchFamily="34" charset="0"/>
              </a:rPr>
              <a:t> </a:t>
            </a:r>
            <a:endParaRPr lang="de-DE" altLang="de-DE" sz="2000" b="1" i="1" dirty="0">
              <a:latin typeface="Arial" panose="020B0604020202020204" pitchFamily="34" charset="0"/>
              <a:cs typeface="Arial" panose="020B0604020202020204" pitchFamily="34" charset="0"/>
            </a:endParaRPr>
          </a:p>
          <a:p>
            <a:pPr eaLnBrk="1" hangingPunct="1">
              <a:buClr>
                <a:srgbClr val="000099"/>
              </a:buClr>
              <a:buFont typeface="Wingdings" panose="05000000000000000000" pitchFamily="2" charset="2"/>
              <a:buChar char="§"/>
            </a:pPr>
            <a:r>
              <a:rPr lang="de-DE" altLang="de-DE" sz="2000" dirty="0" err="1">
                <a:latin typeface="Arial" panose="020B0604020202020204" pitchFamily="34" charset="0"/>
                <a:cs typeface="Arial" panose="020B0604020202020204" pitchFamily="34" charset="0"/>
              </a:rPr>
              <a:t>Teriparatid</a:t>
            </a:r>
            <a:r>
              <a:rPr lang="de-DE" altLang="de-DE" sz="2000" dirty="0">
                <a:latin typeface="Arial" panose="020B0604020202020204" pitchFamily="34" charset="0"/>
                <a:cs typeface="Arial" panose="020B0604020202020204" pitchFamily="34" charset="0"/>
              </a:rPr>
              <a:t> ist lebenslang für maximal 24 Monate zugelassen, </a:t>
            </a:r>
            <a:r>
              <a:rPr lang="de-DE" altLang="de-DE" sz="2000" dirty="0" err="1">
                <a:latin typeface="Arial" panose="020B0604020202020204" pitchFamily="34" charset="0"/>
                <a:cs typeface="Arial" panose="020B0604020202020204" pitchFamily="34" charset="0"/>
              </a:rPr>
              <a:t>Romosozumab</a:t>
            </a:r>
            <a:r>
              <a:rPr lang="de-DE" altLang="de-DE" sz="2000" dirty="0">
                <a:latin typeface="Arial" panose="020B0604020202020204" pitchFamily="34" charset="0"/>
                <a:cs typeface="Arial" panose="020B0604020202020204" pitchFamily="34" charset="0"/>
              </a:rPr>
              <a:t> 1 Jahr, dann </a:t>
            </a:r>
            <a:r>
              <a:rPr lang="de-DE" altLang="de-DE" sz="2000" dirty="0" err="1">
                <a:latin typeface="Arial" panose="020B0604020202020204" pitchFamily="34" charset="0"/>
                <a:cs typeface="Arial" panose="020B0604020202020204" pitchFamily="34" charset="0"/>
              </a:rPr>
              <a:t>antiresoptive</a:t>
            </a:r>
            <a:r>
              <a:rPr lang="de-DE" altLang="de-DE" sz="2000" dirty="0">
                <a:latin typeface="Arial" panose="020B0604020202020204" pitchFamily="34" charset="0"/>
                <a:cs typeface="Arial" panose="020B0604020202020204" pitchFamily="34" charset="0"/>
              </a:rPr>
              <a:t> Therapie</a:t>
            </a:r>
          </a:p>
          <a:p>
            <a:pPr eaLnBrk="1" hangingPunct="1">
              <a:buClr>
                <a:srgbClr val="000099"/>
              </a:buClr>
              <a:buFont typeface="Wingdings" panose="05000000000000000000" pitchFamily="2" charset="2"/>
              <a:buChar char="§"/>
            </a:pPr>
            <a:r>
              <a:rPr lang="de-DE" altLang="de-DE" sz="2000" dirty="0">
                <a:latin typeface="Arial" panose="020B0604020202020204" pitchFamily="34" charset="0"/>
                <a:cs typeface="Arial" panose="020B0604020202020204" pitchFamily="34" charset="0"/>
              </a:rPr>
              <a:t>Bei neuen Frakturen oder Unsicherheiten bei der Therapiewahl Re-Evaluation, ggf. Überweisung an Spezialisten</a:t>
            </a:r>
          </a:p>
          <a:p>
            <a:pPr eaLnBrk="1" hangingPunct="1">
              <a:buClr>
                <a:srgbClr val="000099"/>
              </a:buClr>
              <a:buFont typeface="Wingdings" panose="05000000000000000000" pitchFamily="2" charset="2"/>
              <a:buChar char="§"/>
            </a:pPr>
            <a:r>
              <a:rPr lang="de-DE" altLang="de-DE" sz="2000" dirty="0">
                <a:latin typeface="Arial" panose="020B0604020202020204" pitchFamily="34" charset="0"/>
              </a:rPr>
              <a:t>Indikation zur </a:t>
            </a:r>
            <a:r>
              <a:rPr lang="de-DE" altLang="de-DE" sz="2000" dirty="0" err="1">
                <a:latin typeface="Arial" panose="020B0604020202020204" pitchFamily="34" charset="0"/>
              </a:rPr>
              <a:t>Kypho</a:t>
            </a:r>
            <a:r>
              <a:rPr lang="de-DE" altLang="de-DE" sz="2000" dirty="0">
                <a:latin typeface="Arial" panose="020B0604020202020204" pitchFamily="34" charset="0"/>
              </a:rPr>
              <a:t>-/Vertebroplastie nur in Studien oder nach interdisziplinärer Falldiskussion 2-6 Wochen nach Frakturereignis</a:t>
            </a:r>
            <a:endParaRPr lang="de-DE" altLang="de-DE" sz="2000" dirty="0">
              <a:latin typeface="Arial" panose="020B0604020202020204" pitchFamily="34" charset="0"/>
              <a:cs typeface="Arial" panose="020B0604020202020204" pitchFamily="34" charset="0"/>
            </a:endParaRPr>
          </a:p>
        </p:txBody>
      </p:sp>
      <p:sp>
        <p:nvSpPr>
          <p:cNvPr id="78850" name="Rectangle 6">
            <a:extLst>
              <a:ext uri="{FF2B5EF4-FFF2-40B4-BE49-F238E27FC236}">
                <a16:creationId xmlns:a16="http://schemas.microsoft.com/office/drawing/2014/main" id="{D19403DE-3529-D937-F13A-B98B6DD2CCC4}"/>
              </a:ext>
            </a:extLst>
          </p:cNvPr>
          <p:cNvSpPr>
            <a:spLocks noGrp="1" noChangeArrowheads="1"/>
          </p:cNvSpPr>
          <p:nvPr>
            <p:ph type="sldNum" sz="quarter" idx="10"/>
          </p:nvPr>
        </p:nvSpPr>
        <p:spPr bwMode="auto">
          <a:xfrm>
            <a:off x="6572250" y="5750720"/>
            <a:ext cx="1428750" cy="216694"/>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de-DE"/>
            </a:defPPr>
            <a:lvl1pPr algn="r" rtl="0" eaLnBrk="1" fontAlgn="base" hangingPunct="1">
              <a:spcBef>
                <a:spcPct val="0"/>
              </a:spcBef>
              <a:spcAft>
                <a:spcPct val="0"/>
              </a:spcAft>
              <a:defRPr sz="750" b="1" kern="1200">
                <a:solidFill>
                  <a:schemeClr val="tx1"/>
                </a:solidFill>
                <a:latin typeface="Arial" panose="020B0604020202020204" pitchFamily="34" charset="0"/>
                <a:ea typeface="+mn-ea"/>
                <a:cs typeface="+mn-cs"/>
              </a:defRPr>
            </a:lvl1pPr>
            <a:lvl2pPr marL="342900" algn="l" rtl="0" eaLnBrk="0" fontAlgn="base" hangingPunct="0">
              <a:spcBef>
                <a:spcPct val="0"/>
              </a:spcBef>
              <a:spcAft>
                <a:spcPct val="0"/>
              </a:spcAft>
              <a:defRPr sz="1800" kern="1200">
                <a:solidFill>
                  <a:schemeClr val="tx1"/>
                </a:solidFill>
                <a:latin typeface="Arial" panose="020B0604020202020204" pitchFamily="34" charset="0"/>
                <a:ea typeface="+mn-ea"/>
                <a:cs typeface="+mn-cs"/>
              </a:defRPr>
            </a:lvl2pPr>
            <a:lvl3pPr marL="685800" algn="l" rtl="0" eaLnBrk="0" fontAlgn="base" hangingPunct="0">
              <a:spcBef>
                <a:spcPct val="0"/>
              </a:spcBef>
              <a:spcAft>
                <a:spcPct val="0"/>
              </a:spcAft>
              <a:defRPr sz="1800" kern="1200">
                <a:solidFill>
                  <a:schemeClr val="tx1"/>
                </a:solidFill>
                <a:latin typeface="Arial" panose="020B0604020202020204" pitchFamily="34" charset="0"/>
                <a:ea typeface="+mn-ea"/>
                <a:cs typeface="+mn-cs"/>
              </a:defRPr>
            </a:lvl3pPr>
            <a:lvl4pPr marL="1028700" algn="l" rtl="0" eaLnBrk="0" fontAlgn="base" hangingPunct="0">
              <a:spcBef>
                <a:spcPct val="0"/>
              </a:spcBef>
              <a:spcAft>
                <a:spcPct val="0"/>
              </a:spcAft>
              <a:defRPr sz="1800" kern="1200">
                <a:solidFill>
                  <a:schemeClr val="tx1"/>
                </a:solidFill>
                <a:latin typeface="Arial" panose="020B0604020202020204" pitchFamily="34" charset="0"/>
                <a:ea typeface="+mn-ea"/>
                <a:cs typeface="+mn-cs"/>
              </a:defRPr>
            </a:lvl4pPr>
            <a:lvl5pPr marL="1371600" algn="l" rtl="0" eaLnBrk="0" fontAlgn="base" hangingPunct="0">
              <a:spcBef>
                <a:spcPct val="0"/>
              </a:spcBef>
              <a:spcAft>
                <a:spcPct val="0"/>
              </a:spcAft>
              <a:defRPr sz="1800" kern="1200">
                <a:solidFill>
                  <a:schemeClr val="tx1"/>
                </a:solidFill>
                <a:latin typeface="Arial" panose="020B0604020202020204" pitchFamily="34" charset="0"/>
                <a:ea typeface="+mn-ea"/>
                <a:cs typeface="+mn-cs"/>
              </a:defRPr>
            </a:lvl5pPr>
            <a:lvl6pPr marL="1714500" algn="l" defTabSz="685800" rtl="0" eaLnBrk="1" latinLnBrk="0" hangingPunct="1">
              <a:defRPr sz="1800" kern="1200">
                <a:solidFill>
                  <a:schemeClr val="tx1"/>
                </a:solidFill>
                <a:latin typeface="Arial" panose="020B0604020202020204" pitchFamily="34" charset="0"/>
                <a:ea typeface="+mn-ea"/>
                <a:cs typeface="+mn-cs"/>
              </a:defRPr>
            </a:lvl6pPr>
            <a:lvl7pPr marL="2057400" algn="l" defTabSz="685800" rtl="0" eaLnBrk="1" latinLnBrk="0" hangingPunct="1">
              <a:defRPr sz="1800" kern="1200">
                <a:solidFill>
                  <a:schemeClr val="tx1"/>
                </a:solidFill>
                <a:latin typeface="Arial" panose="020B0604020202020204" pitchFamily="34" charset="0"/>
                <a:ea typeface="+mn-ea"/>
                <a:cs typeface="+mn-cs"/>
              </a:defRPr>
            </a:lvl7pPr>
            <a:lvl8pPr marL="2400300" algn="l" defTabSz="685800" rtl="0" eaLnBrk="1" latinLnBrk="0" hangingPunct="1">
              <a:defRPr sz="1800" kern="1200">
                <a:solidFill>
                  <a:schemeClr val="tx1"/>
                </a:solidFill>
                <a:latin typeface="Arial" panose="020B0604020202020204" pitchFamily="34" charset="0"/>
                <a:ea typeface="+mn-ea"/>
                <a:cs typeface="+mn-cs"/>
              </a:defRPr>
            </a:lvl8pPr>
            <a:lvl9pPr marL="2743200" algn="l" defTabSz="685800" rtl="0" eaLnBrk="1" latinLnBrk="0" hangingPunct="1">
              <a:defRPr sz="1800" kern="1200">
                <a:solidFill>
                  <a:schemeClr val="tx1"/>
                </a:solidFill>
                <a:latin typeface="Arial" panose="020B0604020202020204" pitchFamily="34" charset="0"/>
                <a:ea typeface="+mn-ea"/>
                <a:cs typeface="+mn-cs"/>
              </a:defRPr>
            </a:lvl9pPr>
          </a:lstStyle>
          <a:p>
            <a:pPr>
              <a:spcBef>
                <a:spcPct val="0"/>
              </a:spcBef>
              <a:buFontTx/>
              <a:buNone/>
              <a:defRPr/>
            </a:pPr>
            <a:fld id="{AD6057D5-16B5-41C5-832B-9EA0ACC275A9}" type="slidenum">
              <a:rPr lang="de-DE" altLang="de-DE" smtClean="0"/>
              <a:pPr>
                <a:spcBef>
                  <a:spcPct val="0"/>
                </a:spcBef>
                <a:buFontTx/>
                <a:buNone/>
                <a:defRPr/>
              </a:pPr>
              <a:t>29</a:t>
            </a:fld>
            <a:endParaRPr lang="de-DE" altLang="de-DE"/>
          </a:p>
        </p:txBody>
      </p:sp>
    </p:spTree>
    <p:extLst>
      <p:ext uri="{BB962C8B-B14F-4D97-AF65-F5344CB8AC3E}">
        <p14:creationId xmlns:p14="http://schemas.microsoft.com/office/powerpoint/2010/main" val="382535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5A642-B388-AE8F-ED67-9AF5D1688228}"/>
            </a:ext>
          </a:extLst>
        </p:cNvPr>
        <p:cNvGrpSpPr/>
        <p:nvPr/>
      </p:nvGrpSpPr>
      <p:grpSpPr>
        <a:xfrm>
          <a:off x="0" y="0"/>
          <a:ext cx="0" cy="0"/>
          <a:chOff x="0" y="0"/>
          <a:chExt cx="0" cy="0"/>
        </a:xfrm>
      </p:grpSpPr>
      <p:sp>
        <p:nvSpPr>
          <p:cNvPr id="23555" name="Rectangle 2">
            <a:extLst>
              <a:ext uri="{FF2B5EF4-FFF2-40B4-BE49-F238E27FC236}">
                <a16:creationId xmlns:a16="http://schemas.microsoft.com/office/drawing/2014/main" id="{2FB4A712-894D-2439-AECF-6BB95C9DB3FD}"/>
              </a:ext>
            </a:extLst>
          </p:cNvPr>
          <p:cNvSpPr>
            <a:spLocks noGrp="1" noChangeArrowheads="1"/>
          </p:cNvSpPr>
          <p:nvPr>
            <p:ph type="title"/>
          </p:nvPr>
        </p:nvSpPr>
        <p:spPr>
          <a:xfrm>
            <a:off x="1355836" y="180683"/>
            <a:ext cx="5829300" cy="857250"/>
          </a:xfrm>
        </p:spPr>
        <p:txBody>
          <a:bodyPr>
            <a:normAutofit/>
          </a:bodyPr>
          <a:lstStyle/>
          <a:p>
            <a:pPr algn="ctr" eaLnBrk="1" hangingPunct="1"/>
            <a:r>
              <a:rPr lang="de-DE" altLang="de-DE" sz="3200" dirty="0"/>
              <a:t>Hausärztliche Aufgabe</a:t>
            </a:r>
          </a:p>
        </p:txBody>
      </p:sp>
      <p:sp>
        <p:nvSpPr>
          <p:cNvPr id="23556" name="Rectangle 3">
            <a:extLst>
              <a:ext uri="{FF2B5EF4-FFF2-40B4-BE49-F238E27FC236}">
                <a16:creationId xmlns:a16="http://schemas.microsoft.com/office/drawing/2014/main" id="{15C94B72-6A7B-2EB0-F940-723E2D1F1093}"/>
              </a:ext>
            </a:extLst>
          </p:cNvPr>
          <p:cNvSpPr>
            <a:spLocks noGrp="1" noChangeArrowheads="1"/>
          </p:cNvSpPr>
          <p:nvPr>
            <p:ph type="body" idx="1"/>
          </p:nvPr>
        </p:nvSpPr>
        <p:spPr>
          <a:xfrm>
            <a:off x="611560" y="1268760"/>
            <a:ext cx="7848872" cy="5040559"/>
          </a:xfrm>
        </p:spPr>
        <p:txBody>
          <a:bodyPr>
            <a:normAutofit/>
          </a:bodyPr>
          <a:lstStyle/>
          <a:p>
            <a:pPr eaLnBrk="1" hangingPunct="1">
              <a:buClr>
                <a:srgbClr val="000099"/>
              </a:buClr>
              <a:buFont typeface="Wingdings" pitchFamily="2" charset="2"/>
              <a:buChar char="§"/>
            </a:pPr>
            <a:r>
              <a:rPr lang="de-DE" altLang="de-DE" sz="2400" dirty="0"/>
              <a:t>Allgemeine Gesundheitsberatung risikounabhängig</a:t>
            </a:r>
          </a:p>
          <a:p>
            <a:pPr eaLnBrk="1" hangingPunct="1">
              <a:buClr>
                <a:srgbClr val="000099"/>
              </a:buClr>
              <a:buFont typeface="Wingdings" pitchFamily="2" charset="2"/>
              <a:buChar char="§"/>
            </a:pPr>
            <a:r>
              <a:rPr lang="de-DE" altLang="de-DE" sz="2400" dirty="0"/>
              <a:t>Beratung von Patienten, bei denen spezifische Diagnostik sinnvoll ist, besonders alte Menschen, Zuordnung von Frakturen, Erfassung von Risikofaktoren, rasche Therapieeinleitung, wo indiziert</a:t>
            </a:r>
          </a:p>
          <a:p>
            <a:pPr eaLnBrk="1" hangingPunct="1">
              <a:buClr>
                <a:srgbClr val="000099"/>
              </a:buClr>
              <a:buFont typeface="Wingdings" pitchFamily="2" charset="2"/>
              <a:buChar char="§"/>
            </a:pPr>
            <a:r>
              <a:rPr lang="de-DE" altLang="de-DE" sz="2400" dirty="0"/>
              <a:t>Vermeidung von Überdiagnostik und –Therapie, iatrogene Fixierung</a:t>
            </a:r>
          </a:p>
          <a:p>
            <a:pPr eaLnBrk="1" hangingPunct="1">
              <a:buClr>
                <a:srgbClr val="000099"/>
              </a:buClr>
              <a:buFont typeface="Wingdings" pitchFamily="2" charset="2"/>
              <a:buChar char="§"/>
            </a:pPr>
            <a:r>
              <a:rPr lang="de-DE" altLang="de-DE" sz="2400" dirty="0"/>
              <a:t>Langzeitbetreuung und Koordinationsfunktion</a:t>
            </a:r>
          </a:p>
          <a:p>
            <a:pPr eaLnBrk="1" hangingPunct="1">
              <a:buClr>
                <a:srgbClr val="000099"/>
              </a:buClr>
              <a:buFont typeface="Wingdings" pitchFamily="2" charset="2"/>
              <a:buChar char="§"/>
            </a:pPr>
            <a:r>
              <a:rPr lang="de-DE" altLang="de-DE" sz="2400" dirty="0"/>
              <a:t>In einigen Bundesländern ist DMP Osteoporose bereits  realisiert (z.B.SH). Wann kommt Hamburg?</a:t>
            </a:r>
            <a:endParaRPr lang="de-DE" altLang="de-DE" sz="1800" dirty="0"/>
          </a:p>
          <a:p>
            <a:pPr eaLnBrk="1" hangingPunct="1">
              <a:buClr>
                <a:srgbClr val="000099"/>
              </a:buClr>
              <a:buFont typeface="Wingdings" pitchFamily="2" charset="2"/>
              <a:buChar char="§"/>
            </a:pPr>
            <a:endParaRPr lang="de-DE" altLang="de-DE" sz="1800" dirty="0"/>
          </a:p>
        </p:txBody>
      </p:sp>
    </p:spTree>
    <p:extLst>
      <p:ext uri="{BB962C8B-B14F-4D97-AF65-F5344CB8AC3E}">
        <p14:creationId xmlns:p14="http://schemas.microsoft.com/office/powerpoint/2010/main" val="10182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37742-C0F9-1911-1246-2C78522DCD9D}"/>
            </a:ext>
          </a:extLst>
        </p:cNvPr>
        <p:cNvGrpSpPr/>
        <p:nvPr/>
      </p:nvGrpSpPr>
      <p:grpSpPr>
        <a:xfrm>
          <a:off x="0" y="0"/>
          <a:ext cx="0" cy="0"/>
          <a:chOff x="0" y="0"/>
          <a:chExt cx="0" cy="0"/>
        </a:xfrm>
      </p:grpSpPr>
      <p:sp>
        <p:nvSpPr>
          <p:cNvPr id="48131" name="Rectangle 2">
            <a:extLst>
              <a:ext uri="{FF2B5EF4-FFF2-40B4-BE49-F238E27FC236}">
                <a16:creationId xmlns:a16="http://schemas.microsoft.com/office/drawing/2014/main" id="{2E9C30F3-4354-7CE5-CE39-F281898C3AC1}"/>
              </a:ext>
            </a:extLst>
          </p:cNvPr>
          <p:cNvSpPr>
            <a:spLocks noGrp="1" noChangeArrowheads="1"/>
          </p:cNvSpPr>
          <p:nvPr>
            <p:ph type="title"/>
          </p:nvPr>
        </p:nvSpPr>
        <p:spPr>
          <a:xfrm>
            <a:off x="1907704" y="341664"/>
            <a:ext cx="5849540" cy="465535"/>
          </a:xfrm>
        </p:spPr>
        <p:txBody>
          <a:bodyPr>
            <a:noAutofit/>
          </a:bodyPr>
          <a:lstStyle/>
          <a:p>
            <a:pPr algn="l" eaLnBrk="1" hangingPunct="1"/>
            <a:r>
              <a:rPr lang="de-DE" altLang="de-DE" sz="3200" dirty="0"/>
              <a:t>Wichtige Nebenwirkungen</a:t>
            </a:r>
          </a:p>
        </p:txBody>
      </p:sp>
      <p:sp>
        <p:nvSpPr>
          <p:cNvPr id="48132" name="Rectangle 3">
            <a:extLst>
              <a:ext uri="{FF2B5EF4-FFF2-40B4-BE49-F238E27FC236}">
                <a16:creationId xmlns:a16="http://schemas.microsoft.com/office/drawing/2014/main" id="{17BB2B08-6351-220F-83A2-985EC49C4CA6}"/>
              </a:ext>
            </a:extLst>
          </p:cNvPr>
          <p:cNvSpPr>
            <a:spLocks noGrp="1" noChangeArrowheads="1"/>
          </p:cNvSpPr>
          <p:nvPr>
            <p:ph type="body" idx="1"/>
          </p:nvPr>
        </p:nvSpPr>
        <p:spPr>
          <a:xfrm>
            <a:off x="728004" y="1124744"/>
            <a:ext cx="8092468" cy="5391592"/>
          </a:xfrm>
        </p:spPr>
        <p:txBody>
          <a:bodyPr>
            <a:normAutofit/>
          </a:bodyPr>
          <a:lstStyle/>
          <a:p>
            <a:pPr eaLnBrk="1" hangingPunct="1">
              <a:buClr>
                <a:srgbClr val="000099"/>
              </a:buClr>
              <a:buFont typeface="Wingdings" pitchFamily="2" charset="2"/>
              <a:buChar char="§"/>
            </a:pPr>
            <a:r>
              <a:rPr lang="de-DE" altLang="de-DE" sz="2000" dirty="0"/>
              <a:t>Östrogene, </a:t>
            </a:r>
            <a:r>
              <a:rPr lang="de-DE" altLang="de-DE" sz="2000" dirty="0" err="1"/>
              <a:t>Raloxifen</a:t>
            </a:r>
            <a:r>
              <a:rPr lang="de-DE" altLang="de-DE" sz="2000" dirty="0"/>
              <a:t>: erhöhte Thrombose- und teils </a:t>
            </a:r>
            <a:r>
              <a:rPr lang="de-DE" altLang="de-DE" sz="2000" dirty="0" err="1"/>
              <a:t>Apoplexrate</a:t>
            </a:r>
            <a:r>
              <a:rPr lang="de-DE" altLang="de-DE" sz="2000" dirty="0"/>
              <a:t>, cave besonders bei vaskulären Vorerkrankungen! </a:t>
            </a:r>
            <a:r>
              <a:rPr lang="de-DE" altLang="de-DE" sz="2000" dirty="0" err="1"/>
              <a:t>Romosozumb</a:t>
            </a:r>
            <a:r>
              <a:rPr lang="de-DE" altLang="de-DE" sz="2000" dirty="0"/>
              <a:t> nach Infarkt oder Apoplex kontraindiziert, da Risikoerhöhung</a:t>
            </a:r>
          </a:p>
          <a:p>
            <a:pPr eaLnBrk="1" hangingPunct="1">
              <a:buClr>
                <a:srgbClr val="000099"/>
              </a:buClr>
              <a:buFont typeface="Wingdings" pitchFamily="2" charset="2"/>
              <a:buChar char="§"/>
            </a:pPr>
            <a:r>
              <a:rPr lang="de-DE" altLang="de-DE" sz="2000" dirty="0" err="1"/>
              <a:t>Bisphosphonate</a:t>
            </a:r>
            <a:r>
              <a:rPr lang="de-DE" altLang="de-DE" sz="2000" dirty="0"/>
              <a:t>: </a:t>
            </a:r>
            <a:r>
              <a:rPr lang="de-DE" altLang="de-DE" sz="2000" dirty="0" err="1"/>
              <a:t>Ösophagitis</a:t>
            </a:r>
            <a:r>
              <a:rPr lang="de-DE" altLang="de-DE" sz="2000" dirty="0"/>
              <a:t> (orale Anwendung), Muskelschmerzen (akute-Phase-Reaktion, besonders bei iv-Gabe), selten Kiefernekrosen, atypische </a:t>
            </a:r>
            <a:r>
              <a:rPr lang="de-DE" altLang="de-DE" sz="2000" dirty="0" err="1"/>
              <a:t>Femurfrakturen</a:t>
            </a:r>
            <a:endParaRPr lang="de-DE" altLang="de-DE" sz="2000" dirty="0"/>
          </a:p>
          <a:p>
            <a:pPr eaLnBrk="1" hangingPunct="1">
              <a:buClr>
                <a:srgbClr val="000099"/>
              </a:buClr>
              <a:buFont typeface="Wingdings" pitchFamily="2" charset="2"/>
              <a:buChar char="§"/>
            </a:pPr>
            <a:r>
              <a:rPr lang="de-DE" altLang="de-DE" sz="2000" dirty="0" err="1"/>
              <a:t>Denusomab</a:t>
            </a:r>
            <a:r>
              <a:rPr lang="de-DE" altLang="de-DE" sz="2000" dirty="0"/>
              <a:t>*: vermehrt Harnwegsinfekte,  selten Kiefernekrosen, atypische Femurfrakturen, Rebound beim Absetzen: 6 Monate Bisphosphonat (oder </a:t>
            </a:r>
            <a:r>
              <a:rPr lang="de-DE" altLang="de-DE" sz="2000" dirty="0" err="1"/>
              <a:t>Raloxifen</a:t>
            </a:r>
            <a:r>
              <a:rPr lang="de-DE" altLang="de-DE" sz="2000" dirty="0"/>
              <a:t>) geben. Cave Einzelfallprüfung</a:t>
            </a:r>
          </a:p>
          <a:p>
            <a:pPr eaLnBrk="1" hangingPunct="1">
              <a:buClr>
                <a:srgbClr val="000099"/>
              </a:buClr>
              <a:buFont typeface="Wingdings" pitchFamily="2" charset="2"/>
              <a:buChar char="§"/>
            </a:pPr>
            <a:r>
              <a:rPr lang="de-DE" altLang="de-DE" sz="2000" dirty="0"/>
              <a:t>Bei </a:t>
            </a:r>
            <a:r>
              <a:rPr lang="de-DE" altLang="de-DE" sz="2000" dirty="0" err="1"/>
              <a:t>Denusomab</a:t>
            </a:r>
            <a:r>
              <a:rPr lang="de-DE" altLang="de-DE" sz="2000" dirty="0"/>
              <a:t>, </a:t>
            </a:r>
            <a:r>
              <a:rPr lang="de-DE" altLang="de-DE" sz="2000" dirty="0" err="1"/>
              <a:t>Bisphosponaten</a:t>
            </a:r>
            <a:r>
              <a:rPr lang="de-DE" altLang="de-DE" sz="2000" dirty="0"/>
              <a:t> iv, </a:t>
            </a:r>
            <a:r>
              <a:rPr lang="de-DE" altLang="de-DE" sz="2000" dirty="0" err="1"/>
              <a:t>Romosozumab</a:t>
            </a:r>
            <a:r>
              <a:rPr lang="de-DE" altLang="de-DE" sz="2000" dirty="0"/>
              <a:t>: gute Kalzium- und Vitamin D-Versorgung essentiell</a:t>
            </a:r>
          </a:p>
          <a:p>
            <a:pPr eaLnBrk="1" hangingPunct="1">
              <a:buClr>
                <a:srgbClr val="000099"/>
              </a:buClr>
              <a:buFont typeface="Wingdings" pitchFamily="2" charset="2"/>
              <a:buChar char="§"/>
            </a:pPr>
            <a:r>
              <a:rPr lang="de-DE" altLang="de-DE" sz="2000" i="1" dirty="0">
                <a:solidFill>
                  <a:srgbClr val="C00000"/>
                </a:solidFill>
              </a:rPr>
              <a:t>Einnahmehinweise müssen genau beachtet werden</a:t>
            </a:r>
          </a:p>
        </p:txBody>
      </p:sp>
      <p:sp>
        <p:nvSpPr>
          <p:cNvPr id="48133" name="Textfeld 1">
            <a:extLst>
              <a:ext uri="{FF2B5EF4-FFF2-40B4-BE49-F238E27FC236}">
                <a16:creationId xmlns:a16="http://schemas.microsoft.com/office/drawing/2014/main" id="{5EF98721-9D6F-42C5-1E21-17756AED8F6D}"/>
              </a:ext>
            </a:extLst>
          </p:cNvPr>
          <p:cNvSpPr txBox="1">
            <a:spLocks noChangeArrowheads="1"/>
          </p:cNvSpPr>
          <p:nvPr/>
        </p:nvSpPr>
        <p:spPr bwMode="auto">
          <a:xfrm>
            <a:off x="998807" y="5750719"/>
            <a:ext cx="731760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de-DE" altLang="de-DE" sz="2000" dirty="0"/>
              <a:t>* Prolia: beachte Wirtschaftlichkeitsgebot, insbesondere bei primärer Verordnung</a:t>
            </a:r>
          </a:p>
        </p:txBody>
      </p:sp>
    </p:spTree>
    <p:extLst>
      <p:ext uri="{BB962C8B-B14F-4D97-AF65-F5344CB8AC3E}">
        <p14:creationId xmlns:p14="http://schemas.microsoft.com/office/powerpoint/2010/main" val="1421331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2DF99-EA6A-C8D6-2DFB-4AD0A428D432}"/>
            </a:ext>
          </a:extLst>
        </p:cNvPr>
        <p:cNvGrpSpPr/>
        <p:nvPr/>
      </p:nvGrpSpPr>
      <p:grpSpPr>
        <a:xfrm>
          <a:off x="0" y="0"/>
          <a:ext cx="0" cy="0"/>
          <a:chOff x="0" y="0"/>
          <a:chExt cx="0" cy="0"/>
        </a:xfrm>
      </p:grpSpPr>
      <p:sp>
        <p:nvSpPr>
          <p:cNvPr id="49154" name="Titel 1">
            <a:extLst>
              <a:ext uri="{FF2B5EF4-FFF2-40B4-BE49-F238E27FC236}">
                <a16:creationId xmlns:a16="http://schemas.microsoft.com/office/drawing/2014/main" id="{D6465655-7CF7-89A0-7805-575D848ADCC7}"/>
              </a:ext>
            </a:extLst>
          </p:cNvPr>
          <p:cNvSpPr>
            <a:spLocks noGrp="1"/>
          </p:cNvSpPr>
          <p:nvPr>
            <p:ph type="title"/>
          </p:nvPr>
        </p:nvSpPr>
        <p:spPr>
          <a:xfrm>
            <a:off x="1874947" y="149210"/>
            <a:ext cx="5453063" cy="857251"/>
          </a:xfrm>
        </p:spPr>
        <p:txBody>
          <a:bodyPr>
            <a:normAutofit/>
          </a:bodyPr>
          <a:lstStyle/>
          <a:p>
            <a:pPr algn="ctr"/>
            <a:r>
              <a:rPr lang="de-DE" altLang="de-DE" sz="3600" dirty="0"/>
              <a:t>Therapiewahl</a:t>
            </a:r>
          </a:p>
        </p:txBody>
      </p:sp>
      <p:sp>
        <p:nvSpPr>
          <p:cNvPr id="49155" name="Inhaltsplatzhalter 2">
            <a:extLst>
              <a:ext uri="{FF2B5EF4-FFF2-40B4-BE49-F238E27FC236}">
                <a16:creationId xmlns:a16="http://schemas.microsoft.com/office/drawing/2014/main" id="{10073725-C515-BE2B-351C-404949777141}"/>
              </a:ext>
            </a:extLst>
          </p:cNvPr>
          <p:cNvSpPr>
            <a:spLocks noGrp="1"/>
          </p:cNvSpPr>
          <p:nvPr>
            <p:ph idx="1"/>
          </p:nvPr>
        </p:nvSpPr>
        <p:spPr>
          <a:xfrm>
            <a:off x="323528" y="1124744"/>
            <a:ext cx="8363271" cy="4738058"/>
          </a:xfrm>
        </p:spPr>
        <p:txBody>
          <a:bodyPr>
            <a:normAutofit lnSpcReduction="10000"/>
          </a:bodyPr>
          <a:lstStyle/>
          <a:p>
            <a:r>
              <a:rPr lang="de-DE" altLang="de-DE" sz="2100" dirty="0"/>
              <a:t>Für individuelle Auswahl der Medikamente sollen die möglichen Neben- und Zusatzwirkungen, Kosten, Einnahmemodalität und Kontraindikationen in die Überlegungen einbezogen werden </a:t>
            </a:r>
            <a:r>
              <a:rPr lang="de-DE" altLang="de-DE" sz="2100" b="1" dirty="0"/>
              <a:t> </a:t>
            </a:r>
            <a:endParaRPr lang="de-DE" altLang="de-DE" sz="2100" dirty="0"/>
          </a:p>
          <a:p>
            <a:r>
              <a:rPr lang="de-DE" altLang="de-DE" sz="2100" dirty="0"/>
              <a:t>1. Wahl im hausärztlichen Setting ist nach Meinung der Autorin Alendronat (bei Männern aber nur die 10mg offiziell zugelassen), ggf. </a:t>
            </a:r>
            <a:r>
              <a:rPr lang="de-DE" altLang="de-DE" sz="2100" dirty="0" err="1"/>
              <a:t>Risedronat</a:t>
            </a:r>
            <a:r>
              <a:rPr lang="de-DE" altLang="de-DE" sz="2100" dirty="0"/>
              <a:t> magensaftresistent</a:t>
            </a:r>
          </a:p>
          <a:p>
            <a:r>
              <a:rPr lang="de-DE" altLang="de-DE" sz="2100" dirty="0"/>
              <a:t>Bei mehr als 1 Fraktur in 3 Jahren: Therapiewechsel erwägen </a:t>
            </a:r>
            <a:endParaRPr lang="de-DE" altLang="de-DE" sz="2100" b="1" dirty="0"/>
          </a:p>
          <a:p>
            <a:r>
              <a:rPr lang="de-DE" altLang="de-DE" sz="2100" dirty="0"/>
              <a:t>Nach osteoanaboler Therapie oder </a:t>
            </a:r>
            <a:r>
              <a:rPr lang="de-DE" altLang="de-DE" sz="2100" dirty="0" err="1"/>
              <a:t>Denusomab</a:t>
            </a:r>
            <a:r>
              <a:rPr lang="de-DE" altLang="de-DE" sz="2100" dirty="0"/>
              <a:t>: (anderes) </a:t>
            </a:r>
            <a:r>
              <a:rPr lang="de-DE" altLang="de-DE" sz="2100" dirty="0" err="1"/>
              <a:t>Antiresoptivum</a:t>
            </a:r>
            <a:r>
              <a:rPr lang="de-DE" altLang="de-DE" sz="2100" dirty="0"/>
              <a:t> anschließen wegen Rebound-Gefahr</a:t>
            </a:r>
          </a:p>
          <a:p>
            <a:r>
              <a:rPr lang="de-DE" altLang="de-DE" sz="2100" dirty="0"/>
              <a:t>Es gibt auch ein paar günstige Zusatzwirkungen: evtl. weniger Diabetes unter </a:t>
            </a:r>
            <a:r>
              <a:rPr lang="de-DE" altLang="de-DE" sz="2100" dirty="0" err="1"/>
              <a:t>Denusomab</a:t>
            </a:r>
            <a:r>
              <a:rPr lang="de-DE" altLang="de-DE" sz="2100" dirty="0"/>
              <a:t>, weniger kardiovaskuläre Ereignisse unter Bisphosphonaten.</a:t>
            </a:r>
          </a:p>
        </p:txBody>
      </p:sp>
    </p:spTree>
    <p:extLst>
      <p:ext uri="{BB962C8B-B14F-4D97-AF65-F5344CB8AC3E}">
        <p14:creationId xmlns:p14="http://schemas.microsoft.com/office/powerpoint/2010/main" val="39906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5E1FC1-015F-4751-4EF0-CC0A70842699}"/>
            </a:ext>
          </a:extLst>
        </p:cNvPr>
        <p:cNvGrpSpPr/>
        <p:nvPr/>
      </p:nvGrpSpPr>
      <p:grpSpPr>
        <a:xfrm>
          <a:off x="0" y="0"/>
          <a:ext cx="0" cy="0"/>
          <a:chOff x="0" y="0"/>
          <a:chExt cx="0" cy="0"/>
        </a:xfrm>
      </p:grpSpPr>
      <p:sp>
        <p:nvSpPr>
          <p:cNvPr id="50179" name="Rectangle 2">
            <a:extLst>
              <a:ext uri="{FF2B5EF4-FFF2-40B4-BE49-F238E27FC236}">
                <a16:creationId xmlns:a16="http://schemas.microsoft.com/office/drawing/2014/main" id="{76EEF91A-20C1-1357-BB00-B600AA070CE1}"/>
              </a:ext>
            </a:extLst>
          </p:cNvPr>
          <p:cNvSpPr>
            <a:spLocks noGrp="1" noChangeArrowheads="1"/>
          </p:cNvSpPr>
          <p:nvPr>
            <p:ph type="title"/>
          </p:nvPr>
        </p:nvSpPr>
        <p:spPr>
          <a:xfrm>
            <a:off x="1043608" y="393236"/>
            <a:ext cx="6750546" cy="466725"/>
          </a:xfrm>
        </p:spPr>
        <p:txBody>
          <a:bodyPr>
            <a:noAutofit/>
          </a:bodyPr>
          <a:lstStyle/>
          <a:p>
            <a:pPr algn="l" eaLnBrk="1" hangingPunct="1"/>
            <a:r>
              <a:rPr lang="de-DE" altLang="de-DE" dirty="0"/>
              <a:t>Verlaufskontrolle spez. Therapie</a:t>
            </a:r>
          </a:p>
        </p:txBody>
      </p:sp>
      <p:sp>
        <p:nvSpPr>
          <p:cNvPr id="50180" name="Rectangle 3">
            <a:extLst>
              <a:ext uri="{FF2B5EF4-FFF2-40B4-BE49-F238E27FC236}">
                <a16:creationId xmlns:a16="http://schemas.microsoft.com/office/drawing/2014/main" id="{B16721B7-4B09-202F-4E95-6DEB6D8366A0}"/>
              </a:ext>
            </a:extLst>
          </p:cNvPr>
          <p:cNvSpPr>
            <a:spLocks noGrp="1" noChangeArrowheads="1"/>
          </p:cNvSpPr>
          <p:nvPr>
            <p:ph type="body" idx="1"/>
          </p:nvPr>
        </p:nvSpPr>
        <p:spPr>
          <a:xfrm>
            <a:off x="390364" y="1124744"/>
            <a:ext cx="8363271" cy="5458302"/>
          </a:xfrm>
        </p:spPr>
        <p:txBody>
          <a:bodyPr>
            <a:normAutofit/>
          </a:bodyPr>
          <a:lstStyle/>
          <a:p>
            <a:pPr eaLnBrk="1" hangingPunct="1">
              <a:lnSpc>
                <a:spcPct val="90000"/>
              </a:lnSpc>
              <a:buClr>
                <a:srgbClr val="000099"/>
              </a:buClr>
              <a:buFont typeface="Wingdings" pitchFamily="2" charset="2"/>
              <a:buChar char="§"/>
            </a:pPr>
            <a:r>
              <a:rPr lang="de-DE" altLang="de-DE" sz="2000" b="1" dirty="0">
                <a:solidFill>
                  <a:srgbClr val="000000"/>
                </a:solidFill>
                <a:cs typeface="Arial" charset="0"/>
              </a:rPr>
              <a:t>Klinik</a:t>
            </a:r>
            <a:r>
              <a:rPr lang="de-DE" altLang="de-DE" sz="2000" dirty="0">
                <a:cs typeface="Arial" charset="0"/>
              </a:rPr>
              <a:t>: </a:t>
            </a:r>
            <a:r>
              <a:rPr lang="de-DE" altLang="de-DE" sz="2000" i="1" dirty="0">
                <a:solidFill>
                  <a:srgbClr val="C00000"/>
                </a:solidFill>
                <a:cs typeface="Arial" charset="0"/>
              </a:rPr>
              <a:t>zu Beginn 3- bis 6-, dann 12-monatl. </a:t>
            </a:r>
            <a:r>
              <a:rPr lang="de-DE" altLang="de-DE" sz="2000" i="1" dirty="0">
                <a:cs typeface="Arial" charset="0"/>
              </a:rPr>
              <a:t>oder neuen Umständen</a:t>
            </a:r>
            <a:r>
              <a:rPr lang="de-DE" altLang="de-DE" sz="2000" i="1" dirty="0">
                <a:solidFill>
                  <a:srgbClr val="C00000"/>
                </a:solidFill>
                <a:cs typeface="Arial" charset="0"/>
              </a:rPr>
              <a:t>: Befinden und Medikamentenverträglichkeit/Adhärenz </a:t>
            </a:r>
            <a:endParaRPr lang="de-DE" altLang="de-DE" sz="2000" b="1" i="1" dirty="0">
              <a:cs typeface="Arial" charset="0"/>
            </a:endParaRPr>
          </a:p>
          <a:p>
            <a:pPr algn="just" eaLnBrk="1" hangingPunct="1">
              <a:lnSpc>
                <a:spcPct val="90000"/>
              </a:lnSpc>
              <a:buClr>
                <a:srgbClr val="000099"/>
              </a:buClr>
              <a:buFont typeface="Wingdings" pitchFamily="2" charset="2"/>
              <a:buChar char="§"/>
            </a:pPr>
            <a:r>
              <a:rPr lang="de-DE" altLang="de-DE" sz="2000" b="1" dirty="0">
                <a:cs typeface="Arial" charset="0"/>
              </a:rPr>
              <a:t>Fachspezifische Mitbetreuung </a:t>
            </a:r>
            <a:r>
              <a:rPr lang="de-DE" altLang="de-DE" sz="2000" dirty="0">
                <a:cs typeface="Arial" charset="0"/>
              </a:rPr>
              <a:t>bei sekundären </a:t>
            </a:r>
            <a:r>
              <a:rPr lang="de-DE" altLang="de-DE" sz="2000" dirty="0" err="1">
                <a:cs typeface="Arial" charset="0"/>
              </a:rPr>
              <a:t>Osteoporoseformen</a:t>
            </a:r>
            <a:r>
              <a:rPr lang="de-DE" altLang="de-DE" sz="2000" dirty="0">
                <a:cs typeface="Arial" charset="0"/>
              </a:rPr>
              <a:t> </a:t>
            </a:r>
            <a:endParaRPr lang="de-DE" altLang="de-DE" sz="2000" b="1" dirty="0">
              <a:cs typeface="Arial" charset="0"/>
            </a:endParaRPr>
          </a:p>
          <a:p>
            <a:pPr algn="just" eaLnBrk="1" hangingPunct="1">
              <a:lnSpc>
                <a:spcPct val="90000"/>
              </a:lnSpc>
              <a:buClr>
                <a:srgbClr val="000099"/>
              </a:buClr>
              <a:buFont typeface="Wingdings" pitchFamily="2" charset="2"/>
              <a:buChar char="§"/>
            </a:pPr>
            <a:r>
              <a:rPr lang="de-DE" altLang="de-DE" sz="2000" b="1" dirty="0">
                <a:solidFill>
                  <a:srgbClr val="000000"/>
                </a:solidFill>
                <a:cs typeface="Arial" charset="0"/>
              </a:rPr>
              <a:t>Zahnärztliche Prophylaxe </a:t>
            </a:r>
            <a:r>
              <a:rPr lang="de-DE" altLang="de-DE" sz="2000" dirty="0">
                <a:solidFill>
                  <a:srgbClr val="000000"/>
                </a:solidFill>
                <a:cs typeface="Arial" charset="0"/>
              </a:rPr>
              <a:t>zu Beginn und unter </a:t>
            </a:r>
            <a:r>
              <a:rPr lang="de-DE" altLang="de-DE" sz="2000" dirty="0" err="1">
                <a:solidFill>
                  <a:srgbClr val="000000"/>
                </a:solidFill>
                <a:cs typeface="Arial" charset="0"/>
              </a:rPr>
              <a:t>Romosozumab</a:t>
            </a:r>
            <a:r>
              <a:rPr lang="de-DE" altLang="de-DE" sz="2000" dirty="0">
                <a:solidFill>
                  <a:srgbClr val="000000"/>
                </a:solidFill>
                <a:cs typeface="Arial" charset="0"/>
              </a:rPr>
              <a:t>, </a:t>
            </a:r>
            <a:r>
              <a:rPr lang="de-DE" altLang="de-DE" sz="2000" dirty="0" err="1">
                <a:solidFill>
                  <a:srgbClr val="000000"/>
                </a:solidFill>
                <a:cs typeface="Arial" charset="0"/>
              </a:rPr>
              <a:t>Denusomab</a:t>
            </a:r>
            <a:r>
              <a:rPr lang="de-DE" altLang="de-DE" sz="2000" dirty="0">
                <a:solidFill>
                  <a:srgbClr val="000000"/>
                </a:solidFill>
                <a:cs typeface="Arial" charset="0"/>
              </a:rPr>
              <a:t> und Bisphosphonaten, aber kein Therapieaufschub.</a:t>
            </a:r>
          </a:p>
          <a:p>
            <a:pPr algn="just" eaLnBrk="1" hangingPunct="1">
              <a:lnSpc>
                <a:spcPct val="90000"/>
              </a:lnSpc>
              <a:buClr>
                <a:srgbClr val="000099"/>
              </a:buClr>
            </a:pPr>
            <a:r>
              <a:rPr lang="de-DE" altLang="de-DE" sz="2000" dirty="0">
                <a:solidFill>
                  <a:srgbClr val="000000"/>
                </a:solidFill>
                <a:cs typeface="Arial" charset="0"/>
              </a:rPr>
              <a:t> </a:t>
            </a:r>
            <a:r>
              <a:rPr lang="de-DE" altLang="de-DE" sz="2000" b="1" dirty="0">
                <a:solidFill>
                  <a:srgbClr val="000000"/>
                </a:solidFill>
                <a:cs typeface="Arial" charset="0"/>
              </a:rPr>
              <a:t>Labor</a:t>
            </a:r>
            <a:r>
              <a:rPr lang="de-DE" altLang="de-DE" sz="2000" dirty="0">
                <a:cs typeface="Arial" charset="0"/>
              </a:rPr>
              <a:t>: </a:t>
            </a:r>
            <a:r>
              <a:rPr lang="de-DE" altLang="de-DE" sz="2000" dirty="0">
                <a:solidFill>
                  <a:srgbClr val="000000"/>
                </a:solidFill>
                <a:cs typeface="Arial" charset="0"/>
              </a:rPr>
              <a:t>bei Auffälligkeiten im Basislabor oder bei begründetem Verdacht auf Änderungen, Beachtung der jeweiligen Fachinformation</a:t>
            </a:r>
            <a:endParaRPr lang="de-DE" altLang="de-DE" sz="2000" b="1" dirty="0">
              <a:solidFill>
                <a:srgbClr val="000000"/>
              </a:solidFill>
              <a:cs typeface="Arial" charset="0"/>
            </a:endParaRPr>
          </a:p>
          <a:p>
            <a:pPr eaLnBrk="1" hangingPunct="1">
              <a:lnSpc>
                <a:spcPct val="90000"/>
              </a:lnSpc>
              <a:buClr>
                <a:srgbClr val="000099"/>
              </a:buClr>
              <a:buFont typeface="Wingdings" pitchFamily="2" charset="2"/>
              <a:buChar char="§"/>
            </a:pPr>
            <a:r>
              <a:rPr lang="de-DE" altLang="de-DE" sz="2000" b="1" dirty="0">
                <a:solidFill>
                  <a:srgbClr val="000000"/>
                </a:solidFill>
                <a:cs typeface="Arial" charset="0"/>
              </a:rPr>
              <a:t>Röntgen</a:t>
            </a:r>
            <a:r>
              <a:rPr lang="de-DE" altLang="de-DE" sz="2000" dirty="0">
                <a:cs typeface="Arial" charset="0"/>
              </a:rPr>
              <a:t>: </a:t>
            </a:r>
            <a:r>
              <a:rPr lang="de-DE" altLang="de-DE" sz="2000" dirty="0">
                <a:solidFill>
                  <a:srgbClr val="000000"/>
                </a:solidFill>
                <a:cs typeface="Arial" charset="0"/>
              </a:rPr>
              <a:t>bei V. a. neue Frakturen</a:t>
            </a:r>
          </a:p>
          <a:p>
            <a:r>
              <a:rPr lang="de-DE" altLang="de-DE" sz="2000" b="1" dirty="0">
                <a:solidFill>
                  <a:srgbClr val="000000"/>
                </a:solidFill>
                <a:cs typeface="Arial" charset="0"/>
              </a:rPr>
              <a:t>Osteo-</a:t>
            </a:r>
            <a:r>
              <a:rPr lang="de-DE" altLang="de-DE" sz="2000" b="1" dirty="0" err="1">
                <a:solidFill>
                  <a:srgbClr val="000000"/>
                </a:solidFill>
                <a:cs typeface="Arial" charset="0"/>
              </a:rPr>
              <a:t>Densiometrie</a:t>
            </a:r>
            <a:r>
              <a:rPr lang="de-DE" altLang="de-DE" sz="2000" dirty="0">
                <a:solidFill>
                  <a:srgbClr val="000000"/>
                </a:solidFill>
                <a:cs typeface="Arial" charset="0"/>
              </a:rPr>
              <a:t>: Dissens zur Verlaufskontrolle: sollte nach Ansicht der Spezialisten, Sondervotum der DEGAM: </a:t>
            </a:r>
            <a:r>
              <a:rPr lang="de-DE" sz="2000" dirty="0"/>
              <a:t>zur Prädiktion des Therapieerfolges nur bedingt geeignet, Nutzenbeleg unsicher - daher nur kann-Empfehlung. Indiziert bei neuen Risikofaktoren ohne Therapie, V.a. Therapieversagen</a:t>
            </a:r>
            <a:endParaRPr lang="de-DE" altLang="de-DE" sz="2000" dirty="0"/>
          </a:p>
          <a:p>
            <a:pPr eaLnBrk="1" hangingPunct="1">
              <a:lnSpc>
                <a:spcPct val="90000"/>
              </a:lnSpc>
              <a:buClr>
                <a:srgbClr val="000099"/>
              </a:buClr>
              <a:buFont typeface="Wingdings" pitchFamily="2" charset="2"/>
              <a:buChar char="§"/>
            </a:pPr>
            <a:endParaRPr lang="de-DE" altLang="de-DE" sz="1200" dirty="0">
              <a:solidFill>
                <a:srgbClr val="000000"/>
              </a:solidFill>
              <a:cs typeface="Arial" charset="0"/>
            </a:endParaRPr>
          </a:p>
        </p:txBody>
      </p:sp>
    </p:spTree>
    <p:extLst>
      <p:ext uri="{BB962C8B-B14F-4D97-AF65-F5344CB8AC3E}">
        <p14:creationId xmlns:p14="http://schemas.microsoft.com/office/powerpoint/2010/main" val="389782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64175-9035-C253-DF58-56FF2B477D80}"/>
            </a:ext>
          </a:extLst>
        </p:cNvPr>
        <p:cNvGrpSpPr/>
        <p:nvPr/>
      </p:nvGrpSpPr>
      <p:grpSpPr>
        <a:xfrm>
          <a:off x="0" y="0"/>
          <a:ext cx="0" cy="0"/>
          <a:chOff x="0" y="0"/>
          <a:chExt cx="0" cy="0"/>
        </a:xfrm>
      </p:grpSpPr>
      <p:sp>
        <p:nvSpPr>
          <p:cNvPr id="51202" name="Titel 1">
            <a:extLst>
              <a:ext uri="{FF2B5EF4-FFF2-40B4-BE49-F238E27FC236}">
                <a16:creationId xmlns:a16="http://schemas.microsoft.com/office/drawing/2014/main" id="{472B85E0-3B75-E67B-ED7C-5ED9A7789DD6}"/>
              </a:ext>
            </a:extLst>
          </p:cNvPr>
          <p:cNvSpPr>
            <a:spLocks noGrp="1"/>
          </p:cNvSpPr>
          <p:nvPr>
            <p:ph type="title"/>
          </p:nvPr>
        </p:nvSpPr>
        <p:spPr>
          <a:xfrm>
            <a:off x="1979712" y="141684"/>
            <a:ext cx="5829300" cy="857250"/>
          </a:xfrm>
        </p:spPr>
        <p:txBody>
          <a:bodyPr/>
          <a:lstStyle/>
          <a:p>
            <a:pPr algn="l"/>
            <a:r>
              <a:rPr lang="de-DE" altLang="de-DE" sz="3600" b="1" dirty="0" err="1"/>
              <a:t>Reevaluation</a:t>
            </a:r>
            <a:r>
              <a:rPr lang="de-DE" altLang="de-DE" b="1" dirty="0">
                <a:solidFill>
                  <a:srgbClr val="000099"/>
                </a:solidFill>
              </a:rPr>
              <a:t> </a:t>
            </a:r>
          </a:p>
        </p:txBody>
      </p:sp>
      <p:sp>
        <p:nvSpPr>
          <p:cNvPr id="49155" name="Inhaltsplatzhalter 2">
            <a:extLst>
              <a:ext uri="{FF2B5EF4-FFF2-40B4-BE49-F238E27FC236}">
                <a16:creationId xmlns:a16="http://schemas.microsoft.com/office/drawing/2014/main" id="{14A5FFB4-BBD4-DCDD-C6B8-255975B0F6D1}"/>
              </a:ext>
            </a:extLst>
          </p:cNvPr>
          <p:cNvSpPr>
            <a:spLocks noGrp="1"/>
          </p:cNvSpPr>
          <p:nvPr>
            <p:ph idx="1"/>
          </p:nvPr>
        </p:nvSpPr>
        <p:spPr>
          <a:xfrm>
            <a:off x="251520" y="1124744"/>
            <a:ext cx="8352928" cy="5112567"/>
          </a:xfrm>
        </p:spPr>
        <p:txBody>
          <a:bodyPr>
            <a:noAutofit/>
          </a:bodyPr>
          <a:lstStyle/>
          <a:p>
            <a:pPr>
              <a:defRPr/>
            </a:pPr>
            <a:r>
              <a:rPr lang="de-DE" altLang="de-DE" sz="2000" dirty="0"/>
              <a:t>Bei Wegfall von Risikofaktoren nach 2 Jahren*, bei Therapieabbruch (z.B. wegen V.a. Nebenwirkungen)</a:t>
            </a:r>
          </a:p>
          <a:p>
            <a:pPr>
              <a:defRPr/>
            </a:pPr>
            <a:r>
              <a:rPr lang="de-DE" altLang="de-DE" sz="2000" dirty="0"/>
              <a:t>Bei grenzwertigem Befund ohne spezifische Therapie nach 1 Jahr *</a:t>
            </a:r>
          </a:p>
          <a:p>
            <a:pPr>
              <a:defRPr/>
            </a:pPr>
            <a:r>
              <a:rPr lang="de-DE" altLang="de-DE" sz="2000" dirty="0"/>
              <a:t>Bei DXA T-Wert &gt;-1,0 ohne neue Risiken/verdächtige Befunde:  &gt; 5 Jahre </a:t>
            </a:r>
            <a:endParaRPr lang="de-DE" altLang="de-DE" sz="2000" b="1" dirty="0"/>
          </a:p>
          <a:p>
            <a:pPr>
              <a:defRPr/>
            </a:pPr>
            <a:r>
              <a:rPr lang="de-DE" altLang="de-DE" sz="2000" dirty="0"/>
              <a:t>Bei der Mehrzahl liegt eine chronische Erkrankung mit einem dauerhaft erhöhten Frakturrisiko vor</a:t>
            </a:r>
          </a:p>
          <a:p>
            <a:pPr>
              <a:defRPr/>
            </a:pPr>
            <a:r>
              <a:rPr lang="de-DE" altLang="de-DE" sz="2000" dirty="0"/>
              <a:t>Für die meisten Wirkstoffgruppen ist ein rascher Verlust der Wirksamkeit nach Absetzen anzunehmen.  </a:t>
            </a:r>
            <a:r>
              <a:rPr lang="de-DE" altLang="de-DE" sz="2000" dirty="0" err="1"/>
              <a:t>Alendronat</a:t>
            </a:r>
            <a:r>
              <a:rPr lang="de-DE" altLang="de-DE" sz="2000" dirty="0"/>
              <a:t> und </a:t>
            </a:r>
            <a:r>
              <a:rPr lang="de-DE" altLang="de-DE" sz="2000" dirty="0" err="1"/>
              <a:t>Zoledronat</a:t>
            </a:r>
            <a:r>
              <a:rPr lang="de-DE" altLang="de-DE" sz="2000" dirty="0"/>
              <a:t> haben dagegen eine lange Verweildauer im Knochen: Weitertherapie oder Pause nach dem 3. Therapiejahr regelmäßig erwägen, aber nicht routinemäßig absetzen</a:t>
            </a:r>
          </a:p>
          <a:p>
            <a:pPr marL="0" indent="0">
              <a:buNone/>
              <a:defRPr/>
            </a:pPr>
            <a:r>
              <a:rPr lang="de-DE" altLang="de-DE" sz="2000" dirty="0"/>
              <a:t>    *</a:t>
            </a:r>
            <a:r>
              <a:rPr lang="de-DE" altLang="de-DE" sz="2000" i="1" dirty="0">
                <a:solidFill>
                  <a:srgbClr val="C00000"/>
                </a:solidFill>
              </a:rPr>
              <a:t>ggf. Recall vereinbaren</a:t>
            </a:r>
          </a:p>
        </p:txBody>
      </p:sp>
    </p:spTree>
    <p:extLst>
      <p:ext uri="{BB962C8B-B14F-4D97-AF65-F5344CB8AC3E}">
        <p14:creationId xmlns:p14="http://schemas.microsoft.com/office/powerpoint/2010/main" val="23933895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B3B13-5674-DF5E-4B92-E792C07E1DD5}"/>
            </a:ext>
          </a:extLst>
        </p:cNvPr>
        <p:cNvGrpSpPr/>
        <p:nvPr/>
      </p:nvGrpSpPr>
      <p:grpSpPr>
        <a:xfrm>
          <a:off x="0" y="0"/>
          <a:ext cx="0" cy="0"/>
          <a:chOff x="0" y="0"/>
          <a:chExt cx="0" cy="0"/>
        </a:xfrm>
      </p:grpSpPr>
      <p:sp>
        <p:nvSpPr>
          <p:cNvPr id="55299" name="Rectangle 2">
            <a:extLst>
              <a:ext uri="{FF2B5EF4-FFF2-40B4-BE49-F238E27FC236}">
                <a16:creationId xmlns:a16="http://schemas.microsoft.com/office/drawing/2014/main" id="{4D65E5DF-A53B-C090-0ADB-0CF5ECAB7419}"/>
              </a:ext>
            </a:extLst>
          </p:cNvPr>
          <p:cNvSpPr>
            <a:spLocks noGrp="1" noChangeArrowheads="1"/>
          </p:cNvSpPr>
          <p:nvPr>
            <p:ph type="title"/>
          </p:nvPr>
        </p:nvSpPr>
        <p:spPr>
          <a:xfrm>
            <a:off x="1956198" y="260648"/>
            <a:ext cx="5853113" cy="573881"/>
          </a:xfrm>
        </p:spPr>
        <p:txBody>
          <a:bodyPr>
            <a:noAutofit/>
          </a:bodyPr>
          <a:lstStyle/>
          <a:p>
            <a:pPr algn="l" eaLnBrk="1" hangingPunct="1"/>
            <a:r>
              <a:rPr lang="de-DE" altLang="de-DE" sz="3600" dirty="0"/>
              <a:t>Weitere Details</a:t>
            </a:r>
          </a:p>
        </p:txBody>
      </p:sp>
      <p:sp>
        <p:nvSpPr>
          <p:cNvPr id="55300" name="Rectangle 3">
            <a:extLst>
              <a:ext uri="{FF2B5EF4-FFF2-40B4-BE49-F238E27FC236}">
                <a16:creationId xmlns:a16="http://schemas.microsoft.com/office/drawing/2014/main" id="{993C2B35-79E3-0553-F829-119917A4DF71}"/>
              </a:ext>
            </a:extLst>
          </p:cNvPr>
          <p:cNvSpPr>
            <a:spLocks noGrp="1" noChangeArrowheads="1"/>
          </p:cNvSpPr>
          <p:nvPr>
            <p:ph type="body" idx="1"/>
          </p:nvPr>
        </p:nvSpPr>
        <p:spPr>
          <a:xfrm>
            <a:off x="966664" y="1556792"/>
            <a:ext cx="6837711" cy="4452952"/>
          </a:xfrm>
        </p:spPr>
        <p:txBody>
          <a:bodyPr>
            <a:normAutofit/>
          </a:bodyPr>
          <a:lstStyle/>
          <a:p>
            <a:pPr eaLnBrk="1" hangingPunct="1">
              <a:buClr>
                <a:srgbClr val="000099"/>
              </a:buClr>
              <a:buFont typeface="Wingdings" pitchFamily="2" charset="2"/>
              <a:buChar char="§"/>
            </a:pPr>
            <a:r>
              <a:rPr lang="de-DE" sz="2400" dirty="0"/>
              <a:t>https://dv-osteologie.org/osteoporose-leitlinien</a:t>
            </a:r>
          </a:p>
          <a:p>
            <a:pPr eaLnBrk="1" hangingPunct="1">
              <a:buClr>
                <a:srgbClr val="000099"/>
              </a:buClr>
              <a:buFont typeface="Wingdings" pitchFamily="2" charset="2"/>
              <a:buChar char="§"/>
            </a:pPr>
            <a:r>
              <a:rPr lang="de-DE" sz="2400" dirty="0"/>
              <a:t>Leitlinien-Langfassung bietet wichtige Zusatzinfos, Kurzversion, demnächst auch Anwenderversion und digitalisierte Papierversion der Risikoberechnung</a:t>
            </a:r>
            <a:endParaRPr lang="de-DE" altLang="de-DE" sz="2400" dirty="0"/>
          </a:p>
          <a:p>
            <a:pPr eaLnBrk="1" hangingPunct="1">
              <a:buClr>
                <a:srgbClr val="000099"/>
              </a:buClr>
              <a:buFont typeface="Wingdings" pitchFamily="2" charset="2"/>
              <a:buChar char="§"/>
            </a:pPr>
            <a:r>
              <a:rPr lang="de-DE" altLang="de-DE" sz="2400" dirty="0"/>
              <a:t>Zu verwendeten Therapeutika aktuelle Fachinformationen beachten</a:t>
            </a:r>
          </a:p>
          <a:p>
            <a:pPr eaLnBrk="1" hangingPunct="1">
              <a:buClr>
                <a:srgbClr val="000099"/>
              </a:buClr>
              <a:buFont typeface="Wingdings" pitchFamily="2" charset="2"/>
              <a:buChar char="§"/>
            </a:pPr>
            <a:r>
              <a:rPr lang="de-DE" altLang="de-DE" sz="2400"/>
              <a:t>Aktueller Fortbildungsartikel </a:t>
            </a:r>
            <a:r>
              <a:rPr lang="de-DE" altLang="de-DE" sz="2400" dirty="0"/>
              <a:t>unter </a:t>
            </a:r>
            <a:r>
              <a:rPr lang="de-DE" sz="2000" dirty="0">
                <a:effectLst/>
                <a:hlinkClick r:id="rId3"/>
              </a:rPr>
              <a:t>https://www.hausarzt.digital/cme</a:t>
            </a:r>
            <a:endParaRPr lang="de-DE" altLang="de-DE" sz="2000" dirty="0"/>
          </a:p>
        </p:txBody>
      </p:sp>
    </p:spTree>
    <p:extLst>
      <p:ext uri="{BB962C8B-B14F-4D97-AF65-F5344CB8AC3E}">
        <p14:creationId xmlns:p14="http://schemas.microsoft.com/office/powerpoint/2010/main" val="308580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FD96F-C24D-A599-321D-4BC1E170D838}"/>
            </a:ext>
          </a:extLst>
        </p:cNvPr>
        <p:cNvGrpSpPr/>
        <p:nvPr/>
      </p:nvGrpSpPr>
      <p:grpSpPr>
        <a:xfrm>
          <a:off x="0" y="0"/>
          <a:ext cx="0" cy="0"/>
          <a:chOff x="0" y="0"/>
          <a:chExt cx="0" cy="0"/>
        </a:xfrm>
      </p:grpSpPr>
      <p:sp>
        <p:nvSpPr>
          <p:cNvPr id="24579" name="Titel 1">
            <a:extLst>
              <a:ext uri="{FF2B5EF4-FFF2-40B4-BE49-F238E27FC236}">
                <a16:creationId xmlns:a16="http://schemas.microsoft.com/office/drawing/2014/main" id="{CB15A0BC-7034-A05A-A141-1E173AEB0B41}"/>
              </a:ext>
            </a:extLst>
          </p:cNvPr>
          <p:cNvSpPr>
            <a:spLocks noGrp="1"/>
          </p:cNvSpPr>
          <p:nvPr>
            <p:ph type="title"/>
          </p:nvPr>
        </p:nvSpPr>
        <p:spPr>
          <a:xfrm>
            <a:off x="1403648" y="260648"/>
            <a:ext cx="5562600" cy="485775"/>
          </a:xfrm>
        </p:spPr>
        <p:txBody>
          <a:bodyPr>
            <a:noAutofit/>
          </a:bodyPr>
          <a:lstStyle/>
          <a:p>
            <a:pPr algn="ctr"/>
            <a:r>
              <a:rPr lang="de-DE" altLang="de-DE" sz="3600" dirty="0"/>
              <a:t>Ein Beispiel</a:t>
            </a:r>
          </a:p>
        </p:txBody>
      </p:sp>
      <p:sp>
        <p:nvSpPr>
          <p:cNvPr id="24580" name="Inhaltsplatzhalter 2">
            <a:extLst>
              <a:ext uri="{FF2B5EF4-FFF2-40B4-BE49-F238E27FC236}">
                <a16:creationId xmlns:a16="http://schemas.microsoft.com/office/drawing/2014/main" id="{6C0BD560-9804-CEBF-7D34-A96239A8A2CE}"/>
              </a:ext>
            </a:extLst>
          </p:cNvPr>
          <p:cNvSpPr>
            <a:spLocks noGrp="1"/>
          </p:cNvSpPr>
          <p:nvPr>
            <p:ph idx="1"/>
          </p:nvPr>
        </p:nvSpPr>
        <p:spPr>
          <a:xfrm>
            <a:off x="539552" y="1412776"/>
            <a:ext cx="7776864" cy="3580365"/>
          </a:xfrm>
        </p:spPr>
        <p:txBody>
          <a:bodyPr/>
          <a:lstStyle/>
          <a:p>
            <a:pPr>
              <a:buClr>
                <a:srgbClr val="000099"/>
              </a:buClr>
              <a:buFont typeface="Wingdings" pitchFamily="2" charset="2"/>
              <a:buChar char="§"/>
            </a:pPr>
            <a:r>
              <a:rPr lang="de-DE" altLang="de-DE" sz="2400" dirty="0"/>
              <a:t>73-jähriger Raucher mit COPD (mittelgradige  Symptomatik, keine Exacerbationen) kommt zu Ihnen im Rahmen des DMP COPD, BMI 21, keine </a:t>
            </a:r>
            <a:r>
              <a:rPr lang="de-DE" altLang="de-DE" sz="2400" dirty="0" err="1"/>
              <a:t>Corticoid</a:t>
            </a:r>
            <a:r>
              <a:rPr lang="de-DE" altLang="de-DE" sz="2400" dirty="0"/>
              <a:t>-Therapie im letzten Jahr. Sie entdecken ein Hämatom an der Schulter: er sei wieder mal gestürzt</a:t>
            </a:r>
          </a:p>
          <a:p>
            <a:pPr>
              <a:buClr>
                <a:srgbClr val="000099"/>
              </a:buClr>
              <a:buFont typeface="Wingdings" pitchFamily="2" charset="2"/>
              <a:buChar char="§"/>
            </a:pPr>
            <a:r>
              <a:rPr lang="de-DE" altLang="de-DE" sz="2400" dirty="0"/>
              <a:t>Welche Diagnostik/Intervention in Bezug auf sein Frakturrisiko halten Sie für angemessen? </a:t>
            </a:r>
          </a:p>
          <a:p>
            <a:pPr>
              <a:buClr>
                <a:srgbClr val="000099"/>
              </a:buClr>
              <a:buFont typeface="Wingdings" pitchFamily="2" charset="2"/>
              <a:buChar char="§"/>
            </a:pPr>
            <a:r>
              <a:rPr lang="de-DE" altLang="de-DE" sz="2400" b="1" dirty="0"/>
              <a:t>Bitte Vorschläge im Chat</a:t>
            </a:r>
          </a:p>
          <a:p>
            <a:pPr>
              <a:buClr>
                <a:srgbClr val="000099"/>
              </a:buClr>
              <a:buFont typeface="Wingdings" pitchFamily="2" charset="2"/>
              <a:buChar char="§"/>
            </a:pPr>
            <a:endParaRPr lang="de-DE" altLang="de-DE" sz="2400" dirty="0"/>
          </a:p>
          <a:p>
            <a:pPr>
              <a:buClr>
                <a:srgbClr val="000099"/>
              </a:buClr>
              <a:buFont typeface="Wingdings" pitchFamily="2" charset="2"/>
              <a:buChar char="§"/>
            </a:pPr>
            <a:endParaRPr lang="de-DE" altLang="de-DE" sz="2400" dirty="0"/>
          </a:p>
          <a:p>
            <a:pPr>
              <a:buClr>
                <a:srgbClr val="000099"/>
              </a:buClr>
              <a:buFont typeface="Wingdings" pitchFamily="2" charset="2"/>
              <a:buChar char="§"/>
            </a:pPr>
            <a:endParaRPr lang="de-DE" altLang="de-DE" sz="1200" dirty="0"/>
          </a:p>
        </p:txBody>
      </p:sp>
    </p:spTree>
    <p:extLst>
      <p:ext uri="{BB962C8B-B14F-4D97-AF65-F5344CB8AC3E}">
        <p14:creationId xmlns:p14="http://schemas.microsoft.com/office/powerpoint/2010/main" val="21666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D8D41-BABA-8968-FDFC-411C4643946D}"/>
            </a:ext>
          </a:extLst>
        </p:cNvPr>
        <p:cNvGrpSpPr/>
        <p:nvPr/>
      </p:nvGrpSpPr>
      <p:grpSpPr>
        <a:xfrm>
          <a:off x="0" y="0"/>
          <a:ext cx="0" cy="0"/>
          <a:chOff x="0" y="0"/>
          <a:chExt cx="0" cy="0"/>
        </a:xfrm>
      </p:grpSpPr>
      <p:sp>
        <p:nvSpPr>
          <p:cNvPr id="25603" name="Rectangle 2">
            <a:extLst>
              <a:ext uri="{FF2B5EF4-FFF2-40B4-BE49-F238E27FC236}">
                <a16:creationId xmlns:a16="http://schemas.microsoft.com/office/drawing/2014/main" id="{C64853D2-1459-CE60-E6C8-C26B0E92DEF6}"/>
              </a:ext>
            </a:extLst>
          </p:cNvPr>
          <p:cNvSpPr>
            <a:spLocks noGrp="1" noChangeArrowheads="1"/>
          </p:cNvSpPr>
          <p:nvPr>
            <p:ph type="title"/>
          </p:nvPr>
        </p:nvSpPr>
        <p:spPr>
          <a:xfrm>
            <a:off x="1096832" y="260648"/>
            <a:ext cx="6218963" cy="519113"/>
          </a:xfrm>
        </p:spPr>
        <p:txBody>
          <a:bodyPr>
            <a:noAutofit/>
          </a:bodyPr>
          <a:lstStyle/>
          <a:p>
            <a:pPr algn="l" eaLnBrk="1" hangingPunct="1"/>
            <a:r>
              <a:rPr lang="de-DE" altLang="de-DE" sz="3200" dirty="0"/>
              <a:t>Prophylaxe und Basistherapie</a:t>
            </a:r>
          </a:p>
        </p:txBody>
      </p:sp>
      <p:sp>
        <p:nvSpPr>
          <p:cNvPr id="25604" name="Rectangle 3">
            <a:extLst>
              <a:ext uri="{FF2B5EF4-FFF2-40B4-BE49-F238E27FC236}">
                <a16:creationId xmlns:a16="http://schemas.microsoft.com/office/drawing/2014/main" id="{9A11525E-4E1F-9FFB-7ED4-E70A25AD32C3}"/>
              </a:ext>
            </a:extLst>
          </p:cNvPr>
          <p:cNvSpPr>
            <a:spLocks noGrp="1" noChangeArrowheads="1"/>
          </p:cNvSpPr>
          <p:nvPr>
            <p:ph type="body" idx="1"/>
          </p:nvPr>
        </p:nvSpPr>
        <p:spPr>
          <a:xfrm>
            <a:off x="107504" y="1278896"/>
            <a:ext cx="8424936" cy="5174440"/>
          </a:xfrm>
        </p:spPr>
        <p:txBody>
          <a:bodyPr/>
          <a:lstStyle/>
          <a:p>
            <a:pPr eaLnBrk="1" hangingPunct="1">
              <a:lnSpc>
                <a:spcPct val="90000"/>
              </a:lnSpc>
              <a:buSzPct val="60000"/>
              <a:buFontTx/>
              <a:buNone/>
            </a:pPr>
            <a:r>
              <a:rPr lang="de-DE" altLang="de-DE" sz="2400" dirty="0">
                <a:cs typeface="Arial" charset="0"/>
              </a:rPr>
              <a:t>Regelmäßige körperliche Aktivität mit dem Ziel:</a:t>
            </a:r>
          </a:p>
          <a:p>
            <a:pPr eaLnBrk="1" hangingPunct="1">
              <a:lnSpc>
                <a:spcPct val="90000"/>
              </a:lnSpc>
              <a:buClr>
                <a:srgbClr val="000099"/>
              </a:buClr>
              <a:buFont typeface="Wingdings" pitchFamily="2" charset="2"/>
              <a:buChar char="§"/>
            </a:pPr>
            <a:r>
              <a:rPr lang="de-DE" altLang="de-DE" sz="2400" i="1" dirty="0">
                <a:solidFill>
                  <a:srgbClr val="C00000"/>
                </a:solidFill>
                <a:cs typeface="Arial" charset="0"/>
              </a:rPr>
              <a:t>Muskelkraft, Balance und Koordination fördern durch regelmäßige, risikobewusste, dem funktionellen Zustand angepasste körperliche Aktivität  </a:t>
            </a:r>
            <a:endParaRPr lang="de-DE" altLang="de-DE" sz="2400" b="1" i="1" dirty="0">
              <a:cs typeface="Arial" charset="0"/>
            </a:endParaRPr>
          </a:p>
          <a:p>
            <a:pPr eaLnBrk="1" hangingPunct="1">
              <a:lnSpc>
                <a:spcPct val="90000"/>
              </a:lnSpc>
              <a:buClr>
                <a:srgbClr val="000099"/>
              </a:buClr>
              <a:buFont typeface="Wingdings" pitchFamily="2" charset="2"/>
              <a:buChar char="§"/>
            </a:pPr>
            <a:r>
              <a:rPr lang="de-DE" altLang="de-DE" sz="2400" dirty="0">
                <a:solidFill>
                  <a:srgbClr val="C00000"/>
                </a:solidFill>
                <a:cs typeface="Arial" charset="0"/>
              </a:rPr>
              <a:t>Vermeidung von Immobilisation </a:t>
            </a:r>
            <a:endParaRPr lang="de-DE" altLang="de-DE" sz="2400" b="1" i="1" dirty="0">
              <a:cs typeface="Arial" charset="0"/>
            </a:endParaRPr>
          </a:p>
          <a:p>
            <a:pPr eaLnBrk="1" hangingPunct="1">
              <a:lnSpc>
                <a:spcPct val="90000"/>
              </a:lnSpc>
              <a:buClr>
                <a:srgbClr val="000099"/>
              </a:buClr>
              <a:buFont typeface="Wingdings" pitchFamily="2" charset="2"/>
              <a:buChar char="§"/>
            </a:pPr>
            <a:r>
              <a:rPr lang="de-DE" altLang="de-DE" sz="2400" i="1" dirty="0">
                <a:solidFill>
                  <a:srgbClr val="C00000"/>
                </a:solidFill>
                <a:cs typeface="Arial" charset="0"/>
              </a:rPr>
              <a:t>Jährliche Sturzanamnese ab dem 70. Lebensjahr </a:t>
            </a:r>
          </a:p>
          <a:p>
            <a:pPr eaLnBrk="1" hangingPunct="1">
              <a:lnSpc>
                <a:spcPct val="90000"/>
              </a:lnSpc>
              <a:buClr>
                <a:srgbClr val="000099"/>
              </a:buClr>
              <a:buFont typeface="Wingdings" pitchFamily="2" charset="2"/>
              <a:buChar char="§"/>
            </a:pPr>
            <a:r>
              <a:rPr lang="de-DE" altLang="de-DE" sz="2400" dirty="0">
                <a:cs typeface="Arial" charset="0"/>
              </a:rPr>
              <a:t>Bei hohem Sturzrisiko: Ursachen- und Risikoabklärung, Behandlung vermeidbarer Sturzursachen </a:t>
            </a:r>
            <a:endParaRPr lang="de-DE" altLang="de-DE" sz="2400" b="1" dirty="0">
              <a:cs typeface="Arial" charset="0"/>
            </a:endParaRPr>
          </a:p>
          <a:p>
            <a:pPr eaLnBrk="1" hangingPunct="1">
              <a:lnSpc>
                <a:spcPct val="90000"/>
              </a:lnSpc>
              <a:buSzPct val="60000"/>
            </a:pPr>
            <a:endParaRPr lang="de-DE" altLang="de-DE" sz="1050" dirty="0">
              <a:cs typeface="Arial" charset="0"/>
            </a:endParaRPr>
          </a:p>
          <a:p>
            <a:pPr eaLnBrk="1" hangingPunct="1">
              <a:lnSpc>
                <a:spcPct val="90000"/>
              </a:lnSpc>
              <a:buFontTx/>
              <a:buNone/>
            </a:pPr>
            <a:r>
              <a:rPr lang="de-DE" altLang="de-DE" sz="1800" i="1" dirty="0">
                <a:cs typeface="Arial" charset="0"/>
              </a:rPr>
              <a:t>   </a:t>
            </a:r>
            <a:endParaRPr lang="de-DE" altLang="de-DE" sz="1800" dirty="0"/>
          </a:p>
        </p:txBody>
      </p:sp>
    </p:spTree>
    <p:extLst>
      <p:ext uri="{BB962C8B-B14F-4D97-AF65-F5344CB8AC3E}">
        <p14:creationId xmlns:p14="http://schemas.microsoft.com/office/powerpoint/2010/main" val="1692966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D6616-E5BC-ED3A-2092-BE9E9C314BD6}"/>
            </a:ext>
          </a:extLst>
        </p:cNvPr>
        <p:cNvGrpSpPr/>
        <p:nvPr/>
      </p:nvGrpSpPr>
      <p:grpSpPr>
        <a:xfrm>
          <a:off x="0" y="0"/>
          <a:ext cx="0" cy="0"/>
          <a:chOff x="0" y="0"/>
          <a:chExt cx="0" cy="0"/>
        </a:xfrm>
      </p:grpSpPr>
      <p:sp>
        <p:nvSpPr>
          <p:cNvPr id="31746" name="Titel 1">
            <a:extLst>
              <a:ext uri="{FF2B5EF4-FFF2-40B4-BE49-F238E27FC236}">
                <a16:creationId xmlns:a16="http://schemas.microsoft.com/office/drawing/2014/main" id="{0317BA07-00AE-A406-56B4-E03DDDAE5430}"/>
              </a:ext>
            </a:extLst>
          </p:cNvPr>
          <p:cNvSpPr>
            <a:spLocks noGrp="1"/>
          </p:cNvSpPr>
          <p:nvPr>
            <p:ph type="title"/>
          </p:nvPr>
        </p:nvSpPr>
        <p:spPr>
          <a:xfrm>
            <a:off x="1311088" y="188640"/>
            <a:ext cx="5885259" cy="783431"/>
          </a:xfrm>
        </p:spPr>
        <p:txBody>
          <a:bodyPr>
            <a:normAutofit/>
          </a:bodyPr>
          <a:lstStyle/>
          <a:p>
            <a:pPr algn="ctr"/>
            <a:r>
              <a:rPr lang="de-DE" altLang="de-DE" sz="3600" dirty="0"/>
              <a:t>Sturztest</a:t>
            </a:r>
          </a:p>
        </p:txBody>
      </p:sp>
      <p:sp>
        <p:nvSpPr>
          <p:cNvPr id="31747" name="Inhaltsplatzhalter 2">
            <a:extLst>
              <a:ext uri="{FF2B5EF4-FFF2-40B4-BE49-F238E27FC236}">
                <a16:creationId xmlns:a16="http://schemas.microsoft.com/office/drawing/2014/main" id="{A06E85ED-D1E8-27F7-7DD0-9208376B8EF4}"/>
              </a:ext>
            </a:extLst>
          </p:cNvPr>
          <p:cNvSpPr>
            <a:spLocks noGrp="1"/>
          </p:cNvSpPr>
          <p:nvPr>
            <p:ph idx="1"/>
          </p:nvPr>
        </p:nvSpPr>
        <p:spPr>
          <a:xfrm>
            <a:off x="179512" y="1124744"/>
            <a:ext cx="8568952" cy="5400600"/>
          </a:xfrm>
        </p:spPr>
        <p:txBody>
          <a:bodyPr>
            <a:normAutofit lnSpcReduction="10000"/>
          </a:bodyPr>
          <a:lstStyle/>
          <a:p>
            <a:r>
              <a:rPr lang="de-DE" altLang="de-DE" sz="2400" dirty="0"/>
              <a:t>Im Rahmen des geriatrischen Assessments, sowie bei anamnestisch mindestens 2 Stürzen in letzten 6 Monaten</a:t>
            </a:r>
          </a:p>
          <a:p>
            <a:r>
              <a:rPr lang="de-DE" altLang="de-DE" sz="2400" dirty="0" err="1"/>
              <a:t>Timed</a:t>
            </a:r>
            <a:r>
              <a:rPr lang="de-DE" altLang="de-DE" sz="2400" dirty="0"/>
              <a:t>-</a:t>
            </a:r>
            <a:r>
              <a:rPr lang="de-DE" altLang="de-DE" sz="2400" dirty="0" err="1"/>
              <a:t>up</a:t>
            </a:r>
            <a:r>
              <a:rPr lang="de-DE" altLang="de-DE" sz="2400" dirty="0"/>
              <a:t>-and </a:t>
            </a:r>
            <a:r>
              <a:rPr lang="de-DE" altLang="de-DE" sz="2400" dirty="0" err="1"/>
              <a:t>go</a:t>
            </a:r>
            <a:r>
              <a:rPr lang="de-DE" altLang="de-DE" sz="2400" dirty="0"/>
              <a:t>-Test (cave ab 10 sec, Risikofaktor ab 12 sec)</a:t>
            </a:r>
            <a:endParaRPr lang="de-DE" sz="2400" dirty="0">
              <a:solidFill>
                <a:srgbClr val="000000"/>
              </a:solidFill>
              <a:latin typeface="Calibri" panose="020F0502020204030204" pitchFamily="34" charset="0"/>
            </a:endParaRPr>
          </a:p>
          <a:p>
            <a:r>
              <a:rPr lang="de-DE" sz="2400" b="0" i="0" u="none" strike="noStrike" baseline="0" dirty="0">
                <a:solidFill>
                  <a:srgbClr val="000000"/>
                </a:solidFill>
              </a:rPr>
              <a:t>Empfehlung zur Sehkraftüberprüfung bei positiver Sturzanamnese und zum Hausbesuch durch geschultes Personal besonders bei geriatrischen Patienten (Ziel: Beseitigung von Stolperfallen u.a.), ggf. Hüftprotektoren </a:t>
            </a:r>
            <a:endParaRPr lang="de-DE" altLang="de-DE" sz="2400" dirty="0"/>
          </a:p>
          <a:p>
            <a:r>
              <a:rPr lang="de-DE" altLang="de-DE" sz="2400" dirty="0"/>
              <a:t>Stürze erhöhen insbesondere das Risiko für Schenkelhalsfrakturen</a:t>
            </a:r>
          </a:p>
          <a:p>
            <a:r>
              <a:rPr lang="de-DE" altLang="de-DE" sz="2100" dirty="0" err="1"/>
              <a:t>BZgA</a:t>
            </a:r>
            <a:r>
              <a:rPr lang="de-DE" altLang="de-DE" sz="2100" dirty="0"/>
              <a:t> hat Broschüre herausgegeben zur </a:t>
            </a:r>
            <a:r>
              <a:rPr lang="de-DE" altLang="de-DE" sz="1800" dirty="0"/>
              <a:t>Sturzprävention im Alter: </a:t>
            </a:r>
            <a:r>
              <a:rPr lang="de-DE" altLang="de-DE" sz="1500" dirty="0"/>
              <a:t>https://www.dggeriatrie.de/ueber-uns/aktuelle-meldungen/1525-patientenbrosch%C3%BCren-sturzgefahr-mit-kraft-und-balance%C3%BCbungen-vermindern</a:t>
            </a:r>
          </a:p>
        </p:txBody>
      </p:sp>
    </p:spTree>
    <p:extLst>
      <p:ext uri="{BB962C8B-B14F-4D97-AF65-F5344CB8AC3E}">
        <p14:creationId xmlns:p14="http://schemas.microsoft.com/office/powerpoint/2010/main" val="371568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63E11-8F1D-3273-5E2F-59F3C0C061CF}"/>
            </a:ext>
          </a:extLst>
        </p:cNvPr>
        <p:cNvGrpSpPr/>
        <p:nvPr/>
      </p:nvGrpSpPr>
      <p:grpSpPr>
        <a:xfrm>
          <a:off x="0" y="0"/>
          <a:ext cx="0" cy="0"/>
          <a:chOff x="0" y="0"/>
          <a:chExt cx="0" cy="0"/>
        </a:xfrm>
      </p:grpSpPr>
      <p:sp>
        <p:nvSpPr>
          <p:cNvPr id="26626" name="Titel 1">
            <a:extLst>
              <a:ext uri="{FF2B5EF4-FFF2-40B4-BE49-F238E27FC236}">
                <a16:creationId xmlns:a16="http://schemas.microsoft.com/office/drawing/2014/main" id="{A3EEBED6-1B44-D26F-CCA1-1E71BC5D544C}"/>
              </a:ext>
            </a:extLst>
          </p:cNvPr>
          <p:cNvSpPr>
            <a:spLocks noGrp="1"/>
          </p:cNvSpPr>
          <p:nvPr>
            <p:ph type="title"/>
          </p:nvPr>
        </p:nvSpPr>
        <p:spPr>
          <a:xfrm>
            <a:off x="1657350" y="149211"/>
            <a:ext cx="5829300" cy="857250"/>
          </a:xfrm>
        </p:spPr>
        <p:txBody>
          <a:bodyPr>
            <a:normAutofit/>
          </a:bodyPr>
          <a:lstStyle/>
          <a:p>
            <a:pPr algn="ctr"/>
            <a:r>
              <a:rPr lang="de-DE" altLang="de-DE" sz="3600" dirty="0"/>
              <a:t>Umsetzung</a:t>
            </a:r>
          </a:p>
        </p:txBody>
      </p:sp>
      <p:sp>
        <p:nvSpPr>
          <p:cNvPr id="26627" name="Inhaltsplatzhalter 2">
            <a:extLst>
              <a:ext uri="{FF2B5EF4-FFF2-40B4-BE49-F238E27FC236}">
                <a16:creationId xmlns:a16="http://schemas.microsoft.com/office/drawing/2014/main" id="{0CAA0E9C-7AF4-CD60-1A64-ECEFA484B1B9}"/>
              </a:ext>
            </a:extLst>
          </p:cNvPr>
          <p:cNvSpPr>
            <a:spLocks noGrp="1"/>
          </p:cNvSpPr>
          <p:nvPr>
            <p:ph idx="1"/>
          </p:nvPr>
        </p:nvSpPr>
        <p:spPr>
          <a:xfrm>
            <a:off x="611560" y="1124744"/>
            <a:ext cx="8136904" cy="5328591"/>
          </a:xfrm>
        </p:spPr>
        <p:txBody>
          <a:bodyPr/>
          <a:lstStyle/>
          <a:p>
            <a:pPr>
              <a:lnSpc>
                <a:spcPct val="90000"/>
              </a:lnSpc>
              <a:buClr>
                <a:srgbClr val="000099"/>
              </a:buClr>
              <a:buFont typeface="Wingdings" pitchFamily="2" charset="2"/>
              <a:buChar char="§"/>
            </a:pPr>
            <a:r>
              <a:rPr lang="de-DE" altLang="de-DE" sz="2400" i="1" dirty="0">
                <a:solidFill>
                  <a:srgbClr val="C00000"/>
                </a:solidFill>
                <a:cs typeface="Arial" charset="0"/>
              </a:rPr>
              <a:t>Medikamentenrevision: </a:t>
            </a:r>
            <a:r>
              <a:rPr lang="de-DE" sz="2400" b="0" i="0" u="none" strike="noStrike" baseline="0" dirty="0">
                <a:solidFill>
                  <a:srgbClr val="252022"/>
                </a:solidFill>
                <a:latin typeface="Calibri" panose="020F0502020204030204" pitchFamily="34" charset="0"/>
              </a:rPr>
              <a:t>Antidepressiva, Antipsychotika, Sedativa, Opioide, orale Glukokortikoide, Neuroleptika, Orthostase auslösende Medikamente, Protonenpumpeninhibitoren (Langzeiteinnahme), Aromatasehemmer, </a:t>
            </a:r>
            <a:r>
              <a:rPr lang="de-DE" sz="2400" b="0" i="0" u="none" strike="noStrike" baseline="0" dirty="0" err="1">
                <a:solidFill>
                  <a:srgbClr val="252022"/>
                </a:solidFill>
                <a:latin typeface="Calibri" panose="020F0502020204030204" pitchFamily="34" charset="0"/>
              </a:rPr>
              <a:t>Glitazone</a:t>
            </a:r>
            <a:r>
              <a:rPr lang="de-DE" sz="2400" b="0" i="0" u="none" strike="noStrike" baseline="0" dirty="0">
                <a:solidFill>
                  <a:srgbClr val="252022"/>
                </a:solidFill>
                <a:latin typeface="Calibri" panose="020F0502020204030204" pitchFamily="34" charset="0"/>
              </a:rPr>
              <a:t>, Schilddrüsenhormone </a:t>
            </a:r>
            <a:r>
              <a:rPr lang="de-DE" sz="2000" b="0" i="0" u="none" strike="noStrike" baseline="0" dirty="0">
                <a:solidFill>
                  <a:srgbClr val="000000"/>
                </a:solidFill>
                <a:latin typeface="Calibri" panose="020F0502020204030204" pitchFamily="34" charset="0"/>
              </a:rPr>
              <a:t>	</a:t>
            </a:r>
            <a:endParaRPr lang="de-DE" altLang="de-DE" sz="2000" b="1" i="1" dirty="0">
              <a:cs typeface="Arial" charset="0"/>
            </a:endParaRPr>
          </a:p>
          <a:p>
            <a:pPr eaLnBrk="1" hangingPunct="1">
              <a:lnSpc>
                <a:spcPct val="90000"/>
              </a:lnSpc>
              <a:buClr>
                <a:srgbClr val="000099"/>
              </a:buClr>
              <a:buFont typeface="Wingdings" pitchFamily="2" charset="2"/>
              <a:buChar char="§"/>
            </a:pPr>
            <a:r>
              <a:rPr lang="de-DE" altLang="de-DE" sz="2400" i="1" dirty="0">
                <a:solidFill>
                  <a:srgbClr val="C00000"/>
                </a:solidFill>
                <a:cs typeface="Arial" charset="0"/>
              </a:rPr>
              <a:t>Vermeidung Vitamin-D und Kalzium-Mangel </a:t>
            </a:r>
            <a:endParaRPr lang="de-DE" altLang="de-DE" sz="2400" b="1" i="1" dirty="0">
              <a:cs typeface="Arial" charset="0"/>
            </a:endParaRPr>
          </a:p>
          <a:p>
            <a:pPr eaLnBrk="1" hangingPunct="1">
              <a:lnSpc>
                <a:spcPct val="90000"/>
              </a:lnSpc>
              <a:buSzPct val="60000"/>
              <a:buFontTx/>
              <a:buNone/>
            </a:pPr>
            <a:r>
              <a:rPr lang="de-DE" altLang="de-DE" sz="2400" i="1" dirty="0">
                <a:cs typeface="Arial" charset="0"/>
              </a:rPr>
              <a:t>                              </a:t>
            </a:r>
            <a:r>
              <a:rPr lang="de-DE" altLang="de-DE" sz="2400" i="1" dirty="0">
                <a:solidFill>
                  <a:srgbClr val="000099"/>
                </a:solidFill>
                <a:cs typeface="Arial" charset="0"/>
              </a:rPr>
              <a:t>Beachte</a:t>
            </a:r>
          </a:p>
          <a:p>
            <a:pPr>
              <a:lnSpc>
                <a:spcPct val="90000"/>
              </a:lnSpc>
              <a:buSzPct val="60000"/>
            </a:pPr>
            <a:r>
              <a:rPr lang="de-DE" altLang="de-DE" sz="2400" dirty="0">
                <a:cs typeface="Arial" charset="0"/>
              </a:rPr>
              <a:t>Der Knochenstoffwechsel ist ein dynamischer Prozess: laufender Ab- und Aufbau, daher:</a:t>
            </a:r>
          </a:p>
          <a:p>
            <a:pPr eaLnBrk="1" hangingPunct="1">
              <a:lnSpc>
                <a:spcPct val="90000"/>
              </a:lnSpc>
              <a:buSzPct val="60000"/>
            </a:pPr>
            <a:r>
              <a:rPr lang="de-DE" altLang="de-DE" sz="2400" dirty="0">
                <a:cs typeface="Arial" charset="0"/>
              </a:rPr>
              <a:t>Maßnahmen wirken in der Regel rasch, aber nicht „auf Vorrat“ oder mit längerer Persistenz nach Beendigung: Nach 12-24 Monaten sind in der Regel Effekte nicht mehr nachweisbar</a:t>
            </a:r>
          </a:p>
          <a:p>
            <a:pPr marL="0" indent="0">
              <a:buNone/>
            </a:pPr>
            <a:endParaRPr lang="de-DE" altLang="de-DE" dirty="0"/>
          </a:p>
        </p:txBody>
      </p:sp>
    </p:spTree>
    <p:extLst>
      <p:ext uri="{BB962C8B-B14F-4D97-AF65-F5344CB8AC3E}">
        <p14:creationId xmlns:p14="http://schemas.microsoft.com/office/powerpoint/2010/main" val="3514791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F3440-2D16-A68D-3D43-71C6C0F6353F}"/>
            </a:ext>
          </a:extLst>
        </p:cNvPr>
        <p:cNvGrpSpPr/>
        <p:nvPr/>
      </p:nvGrpSpPr>
      <p:grpSpPr>
        <a:xfrm>
          <a:off x="0" y="0"/>
          <a:ext cx="0" cy="0"/>
          <a:chOff x="0" y="0"/>
          <a:chExt cx="0" cy="0"/>
        </a:xfrm>
      </p:grpSpPr>
      <p:sp>
        <p:nvSpPr>
          <p:cNvPr id="27651" name="Rectangle 2">
            <a:extLst>
              <a:ext uri="{FF2B5EF4-FFF2-40B4-BE49-F238E27FC236}">
                <a16:creationId xmlns:a16="http://schemas.microsoft.com/office/drawing/2014/main" id="{CE597CF3-5B02-9600-59FF-5EF293CC89B4}"/>
              </a:ext>
            </a:extLst>
          </p:cNvPr>
          <p:cNvSpPr>
            <a:spLocks noGrp="1" noChangeArrowheads="1"/>
          </p:cNvSpPr>
          <p:nvPr>
            <p:ph type="title"/>
          </p:nvPr>
        </p:nvSpPr>
        <p:spPr>
          <a:xfrm>
            <a:off x="1635156" y="332656"/>
            <a:ext cx="5795963" cy="485775"/>
          </a:xfrm>
        </p:spPr>
        <p:txBody>
          <a:bodyPr>
            <a:noAutofit/>
          </a:bodyPr>
          <a:lstStyle/>
          <a:p>
            <a:pPr algn="ctr" eaLnBrk="1" hangingPunct="1"/>
            <a:r>
              <a:rPr lang="de-DE" altLang="de-DE" sz="3200" dirty="0">
                <a:cs typeface="Arial" charset="0"/>
              </a:rPr>
              <a:t>Ernährung und Lebensstil</a:t>
            </a:r>
          </a:p>
        </p:txBody>
      </p:sp>
      <p:sp>
        <p:nvSpPr>
          <p:cNvPr id="27652" name="Rectangle 3">
            <a:extLst>
              <a:ext uri="{FF2B5EF4-FFF2-40B4-BE49-F238E27FC236}">
                <a16:creationId xmlns:a16="http://schemas.microsoft.com/office/drawing/2014/main" id="{7A76A8A1-A858-F189-6A86-5B8090EB59F4}"/>
              </a:ext>
            </a:extLst>
          </p:cNvPr>
          <p:cNvSpPr>
            <a:spLocks noGrp="1" noChangeArrowheads="1"/>
          </p:cNvSpPr>
          <p:nvPr>
            <p:ph type="body" idx="1"/>
          </p:nvPr>
        </p:nvSpPr>
        <p:spPr>
          <a:xfrm>
            <a:off x="179512" y="1271630"/>
            <a:ext cx="8208912" cy="5253714"/>
          </a:xfrm>
        </p:spPr>
        <p:txBody>
          <a:bodyPr>
            <a:normAutofit/>
          </a:bodyPr>
          <a:lstStyle/>
          <a:p>
            <a:pPr eaLnBrk="1" hangingPunct="1">
              <a:lnSpc>
                <a:spcPct val="90000"/>
              </a:lnSpc>
              <a:buClr>
                <a:srgbClr val="000099"/>
              </a:buClr>
              <a:buFont typeface="Wingdings" pitchFamily="2" charset="2"/>
              <a:buChar char="§"/>
            </a:pPr>
            <a:r>
              <a:rPr lang="de-DE" altLang="de-DE" sz="2400" i="1" dirty="0">
                <a:solidFill>
                  <a:srgbClr val="C00000"/>
                </a:solidFill>
                <a:cs typeface="Arial" charset="0"/>
              </a:rPr>
              <a:t>Vermeidung Untergewicht </a:t>
            </a:r>
            <a:r>
              <a:rPr lang="de-DE" altLang="de-DE" sz="2400" dirty="0">
                <a:cs typeface="Arial" charset="0"/>
              </a:rPr>
              <a:t>(BMI &lt; 20kg/m²) </a:t>
            </a:r>
            <a:endParaRPr lang="de-DE" altLang="de-DE" sz="2400" b="1" i="1" dirty="0">
              <a:cs typeface="Arial" charset="0"/>
            </a:endParaRPr>
          </a:p>
          <a:p>
            <a:pPr eaLnBrk="1" hangingPunct="1">
              <a:lnSpc>
                <a:spcPct val="90000"/>
              </a:lnSpc>
              <a:buClr>
                <a:srgbClr val="000099"/>
              </a:buClr>
              <a:buFont typeface="Wingdings" pitchFamily="2" charset="2"/>
              <a:buChar char="§"/>
            </a:pPr>
            <a:r>
              <a:rPr lang="de-DE" altLang="de-DE" sz="2400" i="1" dirty="0">
                <a:solidFill>
                  <a:srgbClr val="C00000"/>
                </a:solidFill>
                <a:cs typeface="Arial" charset="0"/>
              </a:rPr>
              <a:t>1000mg/d Gesamtzufuhr Kalzium</a:t>
            </a:r>
            <a:r>
              <a:rPr lang="de-DE" altLang="de-DE" sz="2400" b="1" i="1" dirty="0">
                <a:cs typeface="Arial" charset="0"/>
              </a:rPr>
              <a:t>*</a:t>
            </a:r>
            <a:r>
              <a:rPr lang="de-DE" altLang="de-DE" sz="2400" i="1" dirty="0">
                <a:cs typeface="Arial" charset="0"/>
              </a:rPr>
              <a:t>,</a:t>
            </a:r>
            <a:r>
              <a:rPr lang="de-DE" altLang="de-DE" sz="2400" dirty="0">
                <a:cs typeface="Arial" charset="0"/>
              </a:rPr>
              <a:t>  Supplementierung nur wenn Gesamtzufuhr zu niedrig.</a:t>
            </a:r>
            <a:r>
              <a:rPr lang="de-DE" altLang="de-DE" sz="2400" dirty="0"/>
              <a:t> Rechner unter www.gesundheitsinformation.de</a:t>
            </a:r>
            <a:endParaRPr lang="de-DE" altLang="de-DE" sz="2400" dirty="0">
              <a:cs typeface="Arial" charset="0"/>
            </a:endParaRPr>
          </a:p>
          <a:p>
            <a:pPr eaLnBrk="1" hangingPunct="1">
              <a:lnSpc>
                <a:spcPct val="90000"/>
              </a:lnSpc>
              <a:buClr>
                <a:srgbClr val="000099"/>
              </a:buClr>
              <a:buFont typeface="Wingdings" pitchFamily="2" charset="2"/>
              <a:buChar char="§"/>
            </a:pPr>
            <a:r>
              <a:rPr lang="de-DE" altLang="de-DE" sz="2400" dirty="0">
                <a:cs typeface="Arial" charset="0"/>
              </a:rPr>
              <a:t>Bei einem hohen Sturz- oder Frakturrisiko, Hinweisen für Vitamin D-Mangel: 800-max 4000 IE Vitamin D3 täglich oral*</a:t>
            </a:r>
            <a:endParaRPr lang="de-DE" altLang="de-DE" sz="2400" b="1" i="1" dirty="0">
              <a:cs typeface="Arial" charset="0"/>
            </a:endParaRPr>
          </a:p>
          <a:p>
            <a:pPr eaLnBrk="1" hangingPunct="1">
              <a:lnSpc>
                <a:spcPct val="90000"/>
              </a:lnSpc>
              <a:buClr>
                <a:srgbClr val="000099"/>
              </a:buClr>
              <a:buFont typeface="Wingdings" pitchFamily="2" charset="2"/>
              <a:buChar char="§"/>
            </a:pPr>
            <a:r>
              <a:rPr lang="de-DE" altLang="de-DE" sz="2400" i="1" dirty="0">
                <a:solidFill>
                  <a:srgbClr val="C00000"/>
                </a:solidFill>
                <a:cs typeface="Arial" charset="0"/>
              </a:rPr>
              <a:t>Ausreichende Zufuhr von Folsäure und Vitamin B12 und K mit der Nahrung, aber keine Mega-Dosen, cave Bolusgaben Vit. D &gt; 20 000 IE</a:t>
            </a:r>
            <a:endParaRPr lang="de-DE" altLang="de-DE" sz="2400" b="1" i="1" dirty="0">
              <a:cs typeface="Arial" charset="0"/>
            </a:endParaRPr>
          </a:p>
          <a:p>
            <a:pPr eaLnBrk="1" hangingPunct="1">
              <a:lnSpc>
                <a:spcPct val="90000"/>
              </a:lnSpc>
              <a:buClr>
                <a:srgbClr val="000099"/>
              </a:buClr>
              <a:buFont typeface="Wingdings" pitchFamily="2" charset="2"/>
              <a:buChar char="§"/>
            </a:pPr>
            <a:r>
              <a:rPr lang="de-DE" altLang="de-DE" sz="2400" i="1" dirty="0">
                <a:solidFill>
                  <a:srgbClr val="C00000"/>
                </a:solidFill>
                <a:cs typeface="Arial" charset="0"/>
              </a:rPr>
              <a:t>kein Nikotin, kein übermäßiger Alkoholkonsum </a:t>
            </a:r>
            <a:endParaRPr lang="de-DE" altLang="de-DE" sz="2400" b="1" i="1" dirty="0">
              <a:cs typeface="Arial" charset="0"/>
            </a:endParaRPr>
          </a:p>
          <a:p>
            <a:pPr eaLnBrk="1" hangingPunct="1">
              <a:lnSpc>
                <a:spcPct val="90000"/>
              </a:lnSpc>
              <a:buClr>
                <a:srgbClr val="000099"/>
              </a:buClr>
              <a:buFont typeface="Wingdings" pitchFamily="2" charset="2"/>
              <a:buNone/>
            </a:pPr>
            <a:r>
              <a:rPr lang="de-DE" altLang="de-DE" sz="1650" b="1" i="1" dirty="0">
                <a:cs typeface="Arial" charset="0"/>
              </a:rPr>
              <a:t>*</a:t>
            </a:r>
            <a:r>
              <a:rPr lang="de-DE" altLang="de-DE" sz="1650" dirty="0">
                <a:cs typeface="Arial" charset="0"/>
              </a:rPr>
              <a:t>Ausnahmen bei bestimmten Erkrankungen wie Sarkoidose</a:t>
            </a:r>
          </a:p>
          <a:p>
            <a:pPr eaLnBrk="1" hangingPunct="1">
              <a:lnSpc>
                <a:spcPct val="90000"/>
              </a:lnSpc>
              <a:buClr>
                <a:srgbClr val="000099"/>
              </a:buClr>
              <a:buFont typeface="Wingdings" pitchFamily="2" charset="2"/>
              <a:buChar char="§"/>
            </a:pPr>
            <a:endParaRPr lang="de-DE" altLang="de-DE" sz="1650" i="1" dirty="0"/>
          </a:p>
        </p:txBody>
      </p:sp>
    </p:spTree>
    <p:extLst>
      <p:ext uri="{BB962C8B-B14F-4D97-AF65-F5344CB8AC3E}">
        <p14:creationId xmlns:p14="http://schemas.microsoft.com/office/powerpoint/2010/main" val="16623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5FAE4-645E-9735-0710-18B0F27B4387}"/>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38E3803-9412-3365-9101-7C2F1572DB4F}"/>
              </a:ext>
            </a:extLst>
          </p:cNvPr>
          <p:cNvSpPr>
            <a:spLocks noGrp="1"/>
          </p:cNvSpPr>
          <p:nvPr>
            <p:ph type="sldNum" sz="quarter" idx="11"/>
          </p:nvPr>
        </p:nvSpPr>
        <p:spPr/>
        <p:txBody>
          <a:bodyPr/>
          <a:lstStyle/>
          <a:p>
            <a:fld id="{E8D5958F-80EB-4432-8C60-3B612FF06901}" type="slidenum">
              <a:rPr lang="de-DE" smtClean="0"/>
              <a:pPr/>
              <a:t>9</a:t>
            </a:fld>
            <a:endParaRPr lang="de-DE"/>
          </a:p>
        </p:txBody>
      </p:sp>
      <p:pic>
        <p:nvPicPr>
          <p:cNvPr id="4" name="Grafik 3">
            <a:extLst>
              <a:ext uri="{FF2B5EF4-FFF2-40B4-BE49-F238E27FC236}">
                <a16:creationId xmlns:a16="http://schemas.microsoft.com/office/drawing/2014/main" id="{4631FC1F-9B84-F98A-60B9-376CC7DCB82A}"/>
              </a:ext>
            </a:extLst>
          </p:cNvPr>
          <p:cNvPicPr>
            <a:picLocks noChangeAspect="1"/>
          </p:cNvPicPr>
          <p:nvPr/>
        </p:nvPicPr>
        <p:blipFill>
          <a:blip r:embed="rId2"/>
          <a:stretch>
            <a:fillRect/>
          </a:stretch>
        </p:blipFill>
        <p:spPr>
          <a:xfrm>
            <a:off x="1749690" y="223240"/>
            <a:ext cx="5644620" cy="5280920"/>
          </a:xfrm>
          <a:prstGeom prst="rect">
            <a:avLst/>
          </a:prstGeom>
        </p:spPr>
      </p:pic>
      <p:sp>
        <p:nvSpPr>
          <p:cNvPr id="5" name="Textfeld 4">
            <a:extLst>
              <a:ext uri="{FF2B5EF4-FFF2-40B4-BE49-F238E27FC236}">
                <a16:creationId xmlns:a16="http://schemas.microsoft.com/office/drawing/2014/main" id="{50CF3C8B-15AE-D4F9-0BE5-C15881A2547A}"/>
              </a:ext>
            </a:extLst>
          </p:cNvPr>
          <p:cNvSpPr txBox="1"/>
          <p:nvPr/>
        </p:nvSpPr>
        <p:spPr>
          <a:xfrm>
            <a:off x="1586739" y="5504160"/>
            <a:ext cx="6057381" cy="1200329"/>
          </a:xfrm>
          <a:prstGeom prst="rect">
            <a:avLst/>
          </a:prstGeom>
          <a:noFill/>
        </p:spPr>
        <p:txBody>
          <a:bodyPr wrap="square" rtlCol="0">
            <a:spAutoFit/>
          </a:bodyPr>
          <a:lstStyle/>
          <a:p>
            <a:r>
              <a:rPr lang="de-DE" dirty="0">
                <a:solidFill>
                  <a:srgbClr val="000000"/>
                </a:solidFill>
                <a:latin typeface="Calibri" panose="020F0502020204030204" pitchFamily="34" charset="0"/>
              </a:rPr>
              <a:t>Glüer, Claus-C., Klaus Engelke, and Friederike Thomasius. "Das Konzept des DVO Frakturrisikorechners." Osteologie (2023) im Paper Graphik zu Inzidenz von </a:t>
            </a:r>
            <a:r>
              <a:rPr lang="de-DE" dirty="0" err="1">
                <a:solidFill>
                  <a:srgbClr val="000000"/>
                </a:solidFill>
                <a:latin typeface="Calibri" panose="020F0502020204030204" pitchFamily="34" charset="0"/>
              </a:rPr>
              <a:t>Hüft-oder</a:t>
            </a:r>
            <a:r>
              <a:rPr lang="de-DE" dirty="0">
                <a:solidFill>
                  <a:srgbClr val="000000"/>
                </a:solidFill>
                <a:latin typeface="Calibri" panose="020F0502020204030204" pitchFamily="34" charset="0"/>
              </a:rPr>
              <a:t> Wirbelkörperfraktur in Deutschland </a:t>
            </a:r>
            <a:endParaRPr lang="de-DE" dirty="0"/>
          </a:p>
        </p:txBody>
      </p:sp>
    </p:spTree>
    <p:extLst>
      <p:ext uri="{BB962C8B-B14F-4D97-AF65-F5344CB8AC3E}">
        <p14:creationId xmlns:p14="http://schemas.microsoft.com/office/powerpoint/2010/main" val="4283295720"/>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lest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3251</Words>
  <Application>Microsoft Office PowerPoint</Application>
  <PresentationFormat>Bildschirmpräsentation (4:3)</PresentationFormat>
  <Paragraphs>248</Paragraphs>
  <Slides>34</Slides>
  <Notes>19</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34</vt:i4>
      </vt:variant>
    </vt:vector>
  </HeadingPairs>
  <TitlesOfParts>
    <vt:vector size="39" baseType="lpstr">
      <vt:lpstr>Arial</vt:lpstr>
      <vt:lpstr>Calibri</vt:lpstr>
      <vt:lpstr>Wingdings</vt:lpstr>
      <vt:lpstr>Larissa</vt:lpstr>
      <vt:lpstr>Benutzerdefiniertes Design</vt:lpstr>
      <vt:lpstr>Osteoporose           hausärztlich Sichtweise</vt:lpstr>
      <vt:lpstr>Memo</vt:lpstr>
      <vt:lpstr>Hausärztliche Aufgabe</vt:lpstr>
      <vt:lpstr>Ein Beispiel</vt:lpstr>
      <vt:lpstr>Prophylaxe und Basistherapie</vt:lpstr>
      <vt:lpstr>Sturztest</vt:lpstr>
      <vt:lpstr>Umsetzung</vt:lpstr>
      <vt:lpstr>Ernährung und Lebensstil</vt:lpstr>
      <vt:lpstr>PowerPoint-Präsentation</vt:lpstr>
      <vt:lpstr>Risikofaktoren für Frakturen</vt:lpstr>
      <vt:lpstr>PowerPoint-Präsentation</vt:lpstr>
      <vt:lpstr>PowerPoint-Präsentation</vt:lpstr>
      <vt:lpstr>PowerPoint-Präsentation</vt:lpstr>
      <vt:lpstr>Zurück zum Fallbeispiel</vt:lpstr>
      <vt:lpstr>PowerPoint-Präsentation</vt:lpstr>
      <vt:lpstr>PowerPoint-Präsentation</vt:lpstr>
      <vt:lpstr>Bitte beachten</vt:lpstr>
      <vt:lpstr>G-BA-Beschluss</vt:lpstr>
      <vt:lpstr>Spezifische Anamnese &amp; Befund</vt:lpstr>
      <vt:lpstr>Labor </vt:lpstr>
      <vt:lpstr>Indikationen zur Vitamin-D-Bestimmung</vt:lpstr>
      <vt:lpstr>Verordnung auf Kassenrezept</vt:lpstr>
      <vt:lpstr>Röntgen BWS/LWS (2 Ebenen)</vt:lpstr>
      <vt:lpstr>Neue Schwellenwerte</vt:lpstr>
      <vt:lpstr>PowerPoint-Präsentation</vt:lpstr>
      <vt:lpstr>PowerPoint-Präsentation</vt:lpstr>
      <vt:lpstr>PowerPoint-Präsentation</vt:lpstr>
      <vt:lpstr>PowerPoint-Präsentation</vt:lpstr>
      <vt:lpstr>Grundsätze bei Indikation für  spezifische Therapie</vt:lpstr>
      <vt:lpstr>Wichtige Nebenwirkungen</vt:lpstr>
      <vt:lpstr>Therapiewahl</vt:lpstr>
      <vt:lpstr>Verlaufskontrolle spez. Therapie</vt:lpstr>
      <vt:lpstr>Reevaluation </vt:lpstr>
      <vt:lpstr>Weitere Details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Schmid</dc:creator>
  <cp:lastModifiedBy>Erika Baum</cp:lastModifiedBy>
  <cp:revision>458</cp:revision>
  <cp:lastPrinted>2016-09-12T08:29:22Z</cp:lastPrinted>
  <dcterms:created xsi:type="dcterms:W3CDTF">2015-01-22T10:54:08Z</dcterms:created>
  <dcterms:modified xsi:type="dcterms:W3CDTF">2024-03-12T15:44:33Z</dcterms:modified>
</cp:coreProperties>
</file>