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fld id="{03AF087D-FBE5-4584-84D6-606EDCBB16D7}" type="datetime1">
              <a:rPr lang="de-DE" spc="-5" smtClean="0"/>
              <a:t>08.07.2020</a:t>
            </a:fld>
            <a:endParaRPr lang="de-DE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0"/>
              </a:spcBef>
            </a:pPr>
            <a:endParaRPr spc="-5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5164073" y="6553200"/>
            <a:ext cx="1861184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de-DE" smtClean="0"/>
              <a:t>© Block/Böhlke Version 8.2</a:t>
            </a:r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746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.mueller@uke.de" TargetMode="External"/><Relationship Id="rId2" Type="http://schemas.openxmlformats.org/officeDocument/2006/relationships/hyperlink" Target="mailto:a.block@uke.d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linicaltrials.gov/ct2/show/NCT02331927?term=PERMAD&amp;amp;ra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427" y="642213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255" y="0"/>
                </a:lnTo>
              </a:path>
            </a:pathLst>
          </a:custGeom>
          <a:ln w="6096">
            <a:solidFill>
              <a:srgbClr val="76707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481954" y="497205"/>
            <a:ext cx="11131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</a:t>
            </a:r>
            <a:r>
              <a:rPr spc="-10" dirty="0"/>
              <a:t>E</a:t>
            </a:r>
            <a:r>
              <a:rPr dirty="0"/>
              <a:t>RMAD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fld id="{26F594F9-863C-4E10-BE35-217CEA5B796F}" type="datetime1">
              <a:rPr lang="de-DE" spc="-5" smtClean="0"/>
              <a:t>08.07.2020</a:t>
            </a:fld>
            <a:endParaRPr spc="-5" dirty="0"/>
          </a:p>
        </p:txBody>
      </p:sp>
      <p:sp>
        <p:nvSpPr>
          <p:cNvPr id="20" name="object 20"/>
          <p:cNvSpPr txBox="1"/>
          <p:nvPr/>
        </p:nvSpPr>
        <p:spPr>
          <a:xfrm>
            <a:off x="838200" y="1114044"/>
            <a:ext cx="10515600" cy="5289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58445" marR="252729" indent="142875">
              <a:lnSpc>
                <a:spcPts val="1510"/>
              </a:lnSpc>
              <a:spcBef>
                <a:spcPts val="335"/>
              </a:spcBef>
            </a:pPr>
            <a:r>
              <a:rPr sz="1400" b="1" spc="-5" dirty="0">
                <a:latin typeface="Arial"/>
                <a:cs typeface="Arial"/>
              </a:rPr>
              <a:t>Personalized </a:t>
            </a:r>
            <a:r>
              <a:rPr sz="1400" b="1" dirty="0">
                <a:latin typeface="Arial"/>
                <a:cs typeface="Arial"/>
              </a:rPr>
              <a:t>marker-driven early switch to </a:t>
            </a:r>
            <a:r>
              <a:rPr sz="1400" b="1" spc="-5" dirty="0">
                <a:latin typeface="Arial"/>
                <a:cs typeface="Arial"/>
              </a:rPr>
              <a:t>aflibercept </a:t>
            </a:r>
            <a:r>
              <a:rPr sz="1400" b="1" dirty="0">
                <a:latin typeface="Arial"/>
                <a:cs typeface="Arial"/>
              </a:rPr>
              <a:t>in </a:t>
            </a:r>
            <a:r>
              <a:rPr sz="1400" b="1" spc="-5" dirty="0">
                <a:latin typeface="Arial"/>
                <a:cs typeface="Arial"/>
              </a:rPr>
              <a:t>patients </a:t>
            </a:r>
            <a:r>
              <a:rPr sz="1400" b="1" spc="5" dirty="0">
                <a:latin typeface="Arial"/>
                <a:cs typeface="Arial"/>
              </a:rPr>
              <a:t>with </a:t>
            </a:r>
            <a:r>
              <a:rPr sz="1400" b="1" spc="-5" dirty="0">
                <a:latin typeface="Arial"/>
                <a:cs typeface="Arial"/>
              </a:rPr>
              <a:t>metastatic colorectal </a:t>
            </a:r>
            <a:r>
              <a:rPr sz="1400" b="1" spc="-10" dirty="0">
                <a:latin typeface="Arial"/>
                <a:cs typeface="Arial"/>
              </a:rPr>
              <a:t>cancer. </a:t>
            </a: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5" dirty="0">
                <a:latin typeface="Arial"/>
                <a:cs typeface="Arial"/>
              </a:rPr>
              <a:t>run </a:t>
            </a:r>
            <a:r>
              <a:rPr sz="1400" b="1" dirty="0">
                <a:latin typeface="Arial"/>
                <a:cs typeface="Arial"/>
              </a:rPr>
              <a:t>in marker  </a:t>
            </a:r>
            <a:r>
              <a:rPr sz="1400" b="1" spc="-5" dirty="0">
                <a:latin typeface="Arial"/>
                <a:cs typeface="Arial"/>
              </a:rPr>
              <a:t>determination phase followed by </a:t>
            </a:r>
            <a:r>
              <a:rPr sz="1400" b="1" dirty="0">
                <a:latin typeface="Arial"/>
                <a:cs typeface="Arial"/>
              </a:rPr>
              <a:t>a marker-driven </a:t>
            </a:r>
            <a:r>
              <a:rPr sz="1400" b="1" spc="-5" dirty="0">
                <a:latin typeface="Arial"/>
                <a:cs typeface="Arial"/>
              </a:rPr>
              <a:t>randomized part </a:t>
            </a:r>
            <a:r>
              <a:rPr sz="1400" b="1" dirty="0">
                <a:latin typeface="Arial"/>
                <a:cs typeface="Arial"/>
              </a:rPr>
              <a:t>- a </a:t>
            </a:r>
            <a:r>
              <a:rPr sz="1400" b="1" spc="-10" dirty="0">
                <a:latin typeface="Arial"/>
                <a:cs typeface="Arial"/>
              </a:rPr>
              <a:t>multicenter, </a:t>
            </a:r>
            <a:r>
              <a:rPr sz="1400" b="1" spc="-5" dirty="0">
                <a:latin typeface="Arial"/>
                <a:cs typeface="Arial"/>
              </a:rPr>
              <a:t>multinational, </a:t>
            </a:r>
            <a:r>
              <a:rPr sz="1400" b="1" dirty="0">
                <a:latin typeface="Arial"/>
                <a:cs typeface="Arial"/>
              </a:rPr>
              <a:t>two-part, </a:t>
            </a:r>
            <a:r>
              <a:rPr sz="1400" b="1" spc="-5" dirty="0">
                <a:latin typeface="Arial"/>
                <a:cs typeface="Arial"/>
              </a:rPr>
              <a:t>phase </a:t>
            </a:r>
            <a:r>
              <a:rPr sz="1400" b="1" dirty="0">
                <a:latin typeface="Arial"/>
                <a:cs typeface="Arial"/>
              </a:rPr>
              <a:t>II</a:t>
            </a:r>
            <a:r>
              <a:rPr sz="1400" b="1" spc="-2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trial.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2408" y="1871472"/>
            <a:ext cx="4921250" cy="2032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Einschlusskriterien</a:t>
            </a:r>
            <a:endParaRPr sz="1200" dirty="0">
              <a:latin typeface="Arial"/>
              <a:cs typeface="Arial"/>
            </a:endParaRPr>
          </a:p>
          <a:p>
            <a:pPr marL="233045" indent="-140335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33679" algn="l"/>
              </a:tabLst>
            </a:pPr>
            <a:r>
              <a:rPr sz="1000" spc="-10" dirty="0">
                <a:latin typeface="Arial"/>
                <a:cs typeface="Arial"/>
              </a:rPr>
              <a:t>Patients with histologically </a:t>
            </a:r>
            <a:r>
              <a:rPr sz="1000" spc="-5" dirty="0">
                <a:latin typeface="Arial"/>
                <a:cs typeface="Arial"/>
              </a:rPr>
              <a:t>confirmed </a:t>
            </a:r>
            <a:r>
              <a:rPr sz="1000" spc="-10" dirty="0">
                <a:latin typeface="Arial"/>
                <a:cs typeface="Arial"/>
              </a:rPr>
              <a:t>diagnosis </a:t>
            </a:r>
            <a:r>
              <a:rPr sz="1000" spc="-5" dirty="0">
                <a:latin typeface="Arial"/>
                <a:cs typeface="Arial"/>
              </a:rPr>
              <a:t>of colorectal cancer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presenting</a:t>
            </a:r>
            <a:endParaRPr sz="1000" dirty="0">
              <a:latin typeface="Arial"/>
              <a:cs typeface="Arial"/>
            </a:endParaRPr>
          </a:p>
          <a:p>
            <a:pPr marL="435609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unresectable stage IV (UICC) disease </a:t>
            </a:r>
            <a:r>
              <a:rPr sz="1000" dirty="0">
                <a:latin typeface="Arial"/>
                <a:cs typeface="Arial"/>
              </a:rPr>
              <a:t>(primary tumor may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present)</a:t>
            </a:r>
            <a:endParaRPr sz="1000" dirty="0">
              <a:latin typeface="Arial"/>
              <a:cs typeface="Arial"/>
            </a:endParaRPr>
          </a:p>
          <a:p>
            <a:pPr marL="233045" indent="-140335">
              <a:lnSpc>
                <a:spcPct val="100000"/>
              </a:lnSpc>
              <a:buAutoNum type="arabicPeriod" startAt="2"/>
              <a:tabLst>
                <a:tab pos="233679" algn="l"/>
              </a:tabLst>
            </a:pPr>
            <a:r>
              <a:rPr sz="1000" spc="-5" dirty="0">
                <a:latin typeface="Arial"/>
                <a:cs typeface="Arial"/>
              </a:rPr>
              <a:t>Patients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at least one measurable lesion, </a:t>
            </a:r>
            <a:r>
              <a:rPr sz="1000" spc="-10" dirty="0">
                <a:latin typeface="Arial"/>
                <a:cs typeface="Arial"/>
              </a:rPr>
              <a:t>with size </a:t>
            </a:r>
            <a:r>
              <a:rPr sz="1000" spc="-5" dirty="0">
                <a:latin typeface="Arial"/>
                <a:cs typeface="Arial"/>
              </a:rPr>
              <a:t>&gt; 1 cm (RECIST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v1.1)</a:t>
            </a:r>
            <a:endParaRPr sz="1000" dirty="0">
              <a:latin typeface="Arial"/>
              <a:cs typeface="Arial"/>
            </a:endParaRPr>
          </a:p>
          <a:p>
            <a:pPr marL="233045" indent="-140335">
              <a:lnSpc>
                <a:spcPts val="1195"/>
              </a:lnSpc>
              <a:buAutoNum type="arabicPeriod" startAt="2"/>
              <a:tabLst>
                <a:tab pos="233679" algn="l"/>
              </a:tabLst>
            </a:pPr>
            <a:r>
              <a:rPr sz="1000" spc="-5" dirty="0">
                <a:latin typeface="Arial"/>
                <a:cs typeface="Arial"/>
              </a:rPr>
              <a:t>ECOG </a:t>
            </a:r>
            <a:r>
              <a:rPr sz="1000" dirty="0">
                <a:latin typeface="Arial"/>
                <a:cs typeface="Arial"/>
              </a:rPr>
              <a:t>Performance </a:t>
            </a:r>
            <a:r>
              <a:rPr sz="1000" spc="-5" dirty="0">
                <a:latin typeface="Arial"/>
                <a:cs typeface="Arial"/>
              </a:rPr>
              <a:t>status ≤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  <a:p>
            <a:pPr marL="92710">
              <a:lnSpc>
                <a:spcPts val="1435"/>
              </a:lnSpc>
            </a:pPr>
            <a:r>
              <a:rPr sz="1200" b="1" spc="-5" dirty="0">
                <a:latin typeface="Arial"/>
                <a:cs typeface="Arial"/>
              </a:rPr>
              <a:t>Aussschlusskriterien</a:t>
            </a:r>
            <a:endParaRPr sz="1200" dirty="0">
              <a:latin typeface="Arial"/>
              <a:cs typeface="Arial"/>
            </a:endParaRPr>
          </a:p>
          <a:p>
            <a:pPr marL="233679" marR="116839" indent="-233679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233679" algn="l"/>
              </a:tabLst>
            </a:pPr>
            <a:r>
              <a:rPr sz="1000" dirty="0">
                <a:latin typeface="Arial"/>
                <a:cs typeface="Arial"/>
              </a:rPr>
              <a:t>Treatment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any other investigational agent </a:t>
            </a:r>
            <a:r>
              <a:rPr sz="1000" spc="-10" dirty="0">
                <a:latin typeface="Arial"/>
                <a:cs typeface="Arial"/>
              </a:rPr>
              <a:t>within </a:t>
            </a:r>
            <a:r>
              <a:rPr sz="1000" spc="-5" dirty="0">
                <a:latin typeface="Arial"/>
                <a:cs typeface="Arial"/>
              </a:rPr>
              <a:t>30 </a:t>
            </a:r>
            <a:r>
              <a:rPr sz="1000" spc="-15" dirty="0">
                <a:latin typeface="Arial"/>
                <a:cs typeface="Arial"/>
              </a:rPr>
              <a:t>days </a:t>
            </a:r>
            <a:r>
              <a:rPr sz="1000" spc="-5" dirty="0">
                <a:latin typeface="Arial"/>
                <a:cs typeface="Arial"/>
              </a:rPr>
              <a:t>prior to entering this  </a:t>
            </a:r>
            <a:r>
              <a:rPr sz="1000" spc="-10" dirty="0">
                <a:latin typeface="Arial"/>
                <a:cs typeface="Arial"/>
              </a:rPr>
              <a:t>study.</a:t>
            </a:r>
            <a:endParaRPr sz="1000" dirty="0">
              <a:latin typeface="Arial"/>
              <a:cs typeface="Arial"/>
            </a:endParaRPr>
          </a:p>
          <a:p>
            <a:pPr marL="233045" indent="-140335">
              <a:lnSpc>
                <a:spcPct val="100000"/>
              </a:lnSpc>
              <a:buAutoNum type="arabicPeriod"/>
              <a:tabLst>
                <a:tab pos="233679" algn="l"/>
              </a:tabLst>
            </a:pPr>
            <a:r>
              <a:rPr sz="1000" spc="-5" dirty="0">
                <a:latin typeface="Arial"/>
                <a:cs typeface="Arial"/>
              </a:rPr>
              <a:t>Prior systemic or local treatment of metastatic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disease.</a:t>
            </a:r>
            <a:endParaRPr sz="1000" dirty="0">
              <a:latin typeface="Arial"/>
              <a:cs typeface="Arial"/>
            </a:endParaRPr>
          </a:p>
          <a:p>
            <a:pPr marL="233045" indent="-140335">
              <a:lnSpc>
                <a:spcPct val="100000"/>
              </a:lnSpc>
              <a:buAutoNum type="arabicPeriod"/>
              <a:tabLst>
                <a:tab pos="233679" algn="l"/>
              </a:tabLst>
            </a:pPr>
            <a:r>
              <a:rPr sz="1000" spc="-10" dirty="0">
                <a:latin typeface="Arial"/>
                <a:cs typeface="Arial"/>
              </a:rPr>
              <a:t>Prior </a:t>
            </a:r>
            <a:r>
              <a:rPr sz="1000" spc="-5" dirty="0">
                <a:latin typeface="Arial"/>
                <a:cs typeface="Arial"/>
              </a:rPr>
              <a:t>adjuvant or neo-adjuvant chemotherapy/radiotherapy completed less than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6</a:t>
            </a:r>
            <a:endParaRPr sz="1000" dirty="0">
              <a:latin typeface="Arial"/>
              <a:cs typeface="Arial"/>
            </a:endParaRPr>
          </a:p>
          <a:p>
            <a:pPr marL="435609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latin typeface="Arial"/>
                <a:cs typeface="Arial"/>
              </a:rPr>
              <a:t>months </a:t>
            </a:r>
            <a:r>
              <a:rPr sz="1000" spc="-5" dirty="0">
                <a:latin typeface="Arial"/>
                <a:cs typeface="Arial"/>
              </a:rPr>
              <a:t>prior to study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entry.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9" y="1871217"/>
            <a:ext cx="4851400" cy="200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Randomization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All </a:t>
            </a:r>
            <a:r>
              <a:rPr sz="1000" spc="-5" dirty="0">
                <a:latin typeface="Arial"/>
                <a:cs typeface="Arial"/>
              </a:rPr>
              <a:t>patients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marker </a:t>
            </a:r>
            <a:r>
              <a:rPr sz="1000" spc="-10" dirty="0">
                <a:latin typeface="Arial"/>
                <a:cs typeface="Arial"/>
              </a:rPr>
              <a:t>driven </a:t>
            </a:r>
            <a:r>
              <a:rPr sz="1000" spc="-5" dirty="0">
                <a:latin typeface="Arial"/>
                <a:cs typeface="Arial"/>
              </a:rPr>
              <a:t>part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change of respective </a:t>
            </a:r>
            <a:r>
              <a:rPr sz="1000" dirty="0">
                <a:latin typeface="Arial"/>
                <a:cs typeface="Arial"/>
              </a:rPr>
              <a:t>marker </a:t>
            </a:r>
            <a:r>
              <a:rPr sz="1000" spc="-5" dirty="0">
                <a:latin typeface="Arial"/>
                <a:cs typeface="Arial"/>
              </a:rPr>
              <a:t>profile 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</a:t>
            </a:r>
            <a:endParaRPr sz="1000" dirty="0">
              <a:latin typeface="Arial"/>
              <a:cs typeface="Arial"/>
            </a:endParaRPr>
          </a:p>
          <a:p>
            <a:pPr marL="12700" marR="100393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least stable disease according to RECIST v1.1 </a:t>
            </a:r>
            <a:r>
              <a:rPr sz="1000" spc="-1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be randomized to  </a:t>
            </a:r>
            <a:r>
              <a:rPr sz="1000" b="1" spc="-20" dirty="0">
                <a:latin typeface="Arial"/>
                <a:cs typeface="Arial"/>
              </a:rPr>
              <a:t>Arm </a:t>
            </a:r>
            <a:r>
              <a:rPr sz="1000" b="1" spc="-5" dirty="0">
                <a:latin typeface="Arial"/>
                <a:cs typeface="Arial"/>
              </a:rPr>
              <a:t>A (conventional </a:t>
            </a:r>
            <a:r>
              <a:rPr sz="1000" b="1" dirty="0">
                <a:latin typeface="Arial"/>
                <a:cs typeface="Arial"/>
              </a:rPr>
              <a:t>switch of </a:t>
            </a:r>
            <a:r>
              <a:rPr sz="1000" b="1" spc="-5" dirty="0">
                <a:latin typeface="Arial"/>
                <a:cs typeface="Arial"/>
              </a:rPr>
              <a:t>chemotherapy together </a:t>
            </a:r>
            <a:r>
              <a:rPr sz="1000" b="1" dirty="0">
                <a:latin typeface="Arial"/>
                <a:cs typeface="Arial"/>
              </a:rPr>
              <a:t>with </a:t>
            </a:r>
            <a:r>
              <a:rPr sz="1000" b="1" spc="-5" dirty="0">
                <a:latin typeface="Arial"/>
                <a:cs typeface="Arial"/>
              </a:rPr>
              <a:t>the  anti-angiogenic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agent)</a:t>
            </a:r>
            <a:endParaRPr sz="1000" dirty="0">
              <a:latin typeface="Arial"/>
              <a:cs typeface="Arial"/>
            </a:endParaRPr>
          </a:p>
          <a:p>
            <a:pPr marL="12700" marR="4762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Bevacizumab and </a:t>
            </a:r>
            <a:r>
              <a:rPr sz="1000" dirty="0">
                <a:latin typeface="Arial"/>
                <a:cs typeface="Arial"/>
              </a:rPr>
              <a:t>mFOLFOX6 </a:t>
            </a:r>
            <a:r>
              <a:rPr sz="1000" spc="-5" dirty="0">
                <a:latin typeface="Arial"/>
                <a:cs typeface="Arial"/>
              </a:rPr>
              <a:t>(continuation of </a:t>
            </a:r>
            <a:r>
              <a:rPr sz="1000" dirty="0">
                <a:latin typeface="Arial"/>
                <a:cs typeface="Arial"/>
              </a:rPr>
              <a:t>same </a:t>
            </a:r>
            <a:r>
              <a:rPr sz="1000" spc="-5" dirty="0">
                <a:latin typeface="Arial"/>
                <a:cs typeface="Arial"/>
              </a:rPr>
              <a:t>regimen until progressive  disease (PD) according to RECIST v1.1, switch to aflibercept and FOLFIRI after PD)  </a:t>
            </a:r>
            <a:r>
              <a:rPr sz="1000" b="1" spc="-20" dirty="0">
                <a:latin typeface="Arial"/>
                <a:cs typeface="Arial"/>
              </a:rPr>
              <a:t>Arm </a:t>
            </a:r>
            <a:r>
              <a:rPr sz="1000" b="1" spc="-5" dirty="0">
                <a:latin typeface="Arial"/>
                <a:cs typeface="Arial"/>
              </a:rPr>
              <a:t>B (early marker-driven switch of anti-angiogenic agent and maintenance of  chemotherapy)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Aflibercept and </a:t>
            </a:r>
            <a:r>
              <a:rPr sz="1000" dirty="0">
                <a:latin typeface="Arial"/>
                <a:cs typeface="Arial"/>
              </a:rPr>
              <a:t>mFOLFOX6 </a:t>
            </a:r>
            <a:r>
              <a:rPr sz="1000" spc="-5" dirty="0">
                <a:latin typeface="Arial"/>
                <a:cs typeface="Arial"/>
              </a:rPr>
              <a:t>(change of </a:t>
            </a:r>
            <a:r>
              <a:rPr sz="1000" spc="-10" dirty="0">
                <a:latin typeface="Arial"/>
                <a:cs typeface="Arial"/>
              </a:rPr>
              <a:t>bevacizumab </a:t>
            </a:r>
            <a:r>
              <a:rPr sz="1000" spc="-5" dirty="0">
                <a:latin typeface="Arial"/>
                <a:cs typeface="Arial"/>
              </a:rPr>
              <a:t>to aflibercept and continuation of  </a:t>
            </a:r>
            <a:r>
              <a:rPr sz="1000" dirty="0">
                <a:latin typeface="Arial"/>
                <a:cs typeface="Arial"/>
              </a:rPr>
              <a:t>mFOLFOX6 </a:t>
            </a:r>
            <a:r>
              <a:rPr sz="1000" spc="-5" dirty="0">
                <a:latin typeface="Arial"/>
                <a:cs typeface="Arial"/>
              </a:rPr>
              <a:t>until PD according to RECIST v1.1, followed by change to FOLFIRI after  PD) All enrolled patients </a:t>
            </a:r>
            <a:r>
              <a:rPr sz="1000" spc="-1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be treated 2nd line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aflibercept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FOLFIRI every </a:t>
            </a:r>
            <a:r>
              <a:rPr sz="1000" spc="-10" dirty="0">
                <a:latin typeface="Arial"/>
                <a:cs typeface="Arial"/>
              </a:rPr>
              <a:t>two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weeks.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11064"/>
              </p:ext>
            </p:extLst>
          </p:nvPr>
        </p:nvGraphicFramePr>
        <p:xfrm>
          <a:off x="833627" y="5338571"/>
          <a:ext cx="10516235" cy="1083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9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8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987">
                <a:tc gridSpan="4"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Beginn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01.04.2015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67640">
                        <a:lnSpc>
                          <a:spcPts val="12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Ansprechpartner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57">
                <a:tc>
                  <a:txBody>
                    <a:bodyPr/>
                    <a:lstStyle/>
                    <a:p>
                      <a:pPr marL="167640">
                        <a:lnSpc>
                          <a:spcPts val="105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05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PD </a:t>
                      </a:r>
                      <a:r>
                        <a:rPr sz="1000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de-DE" sz="1000" spc="-5" dirty="0" smtClean="0">
                          <a:latin typeface="Arial"/>
                          <a:cs typeface="Arial"/>
                        </a:rPr>
                        <a:t>r.</a:t>
                      </a:r>
                      <a:r>
                        <a:rPr lang="de-DE" sz="1000" spc="-5" baseline="0" dirty="0" smtClean="0">
                          <a:latin typeface="Arial"/>
                          <a:cs typeface="Arial"/>
                        </a:rPr>
                        <a:t> Marianne Sinn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0050" algn="r">
                        <a:lnSpc>
                          <a:spcPts val="105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000" spc="-5" dirty="0" smtClean="0">
                          <a:latin typeface="Arial"/>
                          <a:cs typeface="Arial"/>
                        </a:rPr>
                        <a:t>7410</a:t>
                      </a:r>
                      <a:r>
                        <a:rPr lang="de-DE" sz="1000" spc="-5" dirty="0" smtClean="0">
                          <a:latin typeface="+mn-lt"/>
                          <a:cs typeface="Arial"/>
                        </a:rPr>
                        <a:t> 70434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055"/>
                        </a:lnSpc>
                      </a:pPr>
                      <a:r>
                        <a:rPr lang="de-DE" sz="1000" u="sng" spc="-5" dirty="0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</a:rPr>
                        <a:t>ma.sinn@uke.de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62">
                <a:tc>
                  <a:txBody>
                    <a:bodyPr/>
                    <a:lstStyle/>
                    <a:p>
                      <a:pPr marL="167640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Dr.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Andreas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Block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00050" algn="r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– 7410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56305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a.block@uke.de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256">
                <a:tc>
                  <a:txBody>
                    <a:bodyPr/>
                    <a:lstStyle/>
                    <a:p>
                      <a:pPr marL="167640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145"/>
                        </a:lnSpc>
                      </a:pPr>
                      <a:r>
                        <a:rPr lang="de-DE" sz="1000" dirty="0" smtClean="0">
                          <a:latin typeface="Arial"/>
                          <a:cs typeface="Arial"/>
                        </a:rPr>
                        <a:t>Inga Bitdinger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9415" algn="r">
                        <a:lnSpc>
                          <a:spcPts val="114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040 – 7410</a:t>
                      </a:r>
                      <a:r>
                        <a:rPr sz="10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1000" spc="-5" dirty="0" smtClean="0">
                          <a:latin typeface="Arial"/>
                          <a:cs typeface="Arial"/>
                        </a:rPr>
                        <a:t>54354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ts val="1145"/>
                        </a:lnSpc>
                      </a:pPr>
                      <a:r>
                        <a:rPr lang="de-DE" sz="1000" u="sng" spc="-5" dirty="0" err="1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i.bitdinger</a:t>
                      </a:r>
                      <a:r>
                        <a:rPr sz="1000" u="sng" spc="-5" dirty="0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@uke.de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object 24"/>
          <p:cNvSpPr txBox="1"/>
          <p:nvPr/>
        </p:nvSpPr>
        <p:spPr>
          <a:xfrm>
            <a:off x="4092702" y="4794884"/>
            <a:ext cx="40081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Ergänzende Informationen sind unter </a:t>
            </a:r>
            <a:r>
              <a:rPr sz="10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ClinicalTrials.gov</a:t>
            </a:r>
            <a:r>
              <a:rPr sz="1000" b="1" spc="55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verfügbar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de-DE" spc="-5" smtClean="0"/>
              <a:t>1</a:t>
            </a:fld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27401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</vt:lpstr>
      <vt:lpstr>PERMAD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749</cp:revision>
  <cp:lastPrinted>2020-01-29T11:40:00Z</cp:lastPrinted>
  <dcterms:created xsi:type="dcterms:W3CDTF">2017-03-19T13:32:17Z</dcterms:created>
  <dcterms:modified xsi:type="dcterms:W3CDTF">2020-07-08T07:56:06Z</dcterms:modified>
</cp:coreProperties>
</file>